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623" r:id="rId2"/>
    <p:sldId id="1298" r:id="rId3"/>
    <p:sldId id="1300" r:id="rId4"/>
    <p:sldId id="1299" r:id="rId5"/>
    <p:sldId id="1301" r:id="rId6"/>
    <p:sldId id="1316" r:id="rId7"/>
    <p:sldId id="1303" r:id="rId8"/>
    <p:sldId id="1302" r:id="rId9"/>
    <p:sldId id="1304" r:id="rId10"/>
    <p:sldId id="1306" r:id="rId11"/>
    <p:sldId id="1307" r:id="rId12"/>
    <p:sldId id="1311" r:id="rId13"/>
    <p:sldId id="1312" r:id="rId14"/>
    <p:sldId id="1313" r:id="rId15"/>
    <p:sldId id="1314" r:id="rId16"/>
    <p:sldId id="1315" r:id="rId17"/>
    <p:sldId id="1317" r:id="rId18"/>
    <p:sldId id="1318" r:id="rId19"/>
    <p:sldId id="1319" r:id="rId20"/>
    <p:sldId id="1308" r:id="rId21"/>
    <p:sldId id="1320" r:id="rId22"/>
    <p:sldId id="1321" r:id="rId23"/>
    <p:sldId id="1309" r:id="rId24"/>
    <p:sldId id="1322" r:id="rId25"/>
    <p:sldId id="257" r:id="rId26"/>
    <p:sldId id="259" r:id="rId27"/>
    <p:sldId id="260" r:id="rId28"/>
    <p:sldId id="1310" r:id="rId29"/>
    <p:sldId id="1305" r:id="rId30"/>
    <p:sldId id="1323" r:id="rId31"/>
    <p:sldId id="1297" r:id="rId32"/>
    <p:sldId id="1324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4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72F7D-E181-4A0E-B61E-4959B96794B8}" type="datetimeFigureOut">
              <a:rPr lang="zh-CN" altLang="en-US" smtClean="0"/>
              <a:t>2024/3/17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8C1A7-BA6E-4D2C-A6C6-F360183268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706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58D7E8-DA8A-4B72-A8D6-AD6C9BFEA78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973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58D7E8-DA8A-4B72-A8D6-AD6C9BFEA78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283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58D7E8-DA8A-4B72-A8D6-AD6C9BFEA78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826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58D7E8-DA8A-4B72-A8D6-AD6C9BFEA78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1056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58D7E8-DA8A-4B72-A8D6-AD6C9BFEA78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8244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58D7E8-DA8A-4B72-A8D6-AD6C9BFEA78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81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58D7E8-DA8A-4B72-A8D6-AD6C9BFEA78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099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58D7E8-DA8A-4B72-A8D6-AD6C9BFEA78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795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03460" y="6401659"/>
            <a:ext cx="8128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31" name="矩形 30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00409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9" y="168583"/>
            <a:ext cx="2023540" cy="401413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0" y="1"/>
            <a:ext cx="12192000" cy="108000"/>
          </a:xfrm>
          <a:prstGeom prst="rect">
            <a:avLst/>
          </a:prstGeom>
          <a:solidFill>
            <a:srgbClr val="00409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3057" cy="664522"/>
          </a:xfrm>
          <a:prstGeom prst="rect">
            <a:avLst/>
          </a:prstGeom>
        </p:spPr>
      </p:pic>
      <p:sp>
        <p:nvSpPr>
          <p:cNvPr id="35" name="矩形 34"/>
          <p:cNvSpPr/>
          <p:nvPr userDrawn="1"/>
        </p:nvSpPr>
        <p:spPr>
          <a:xfrm>
            <a:off x="0" y="6766561"/>
            <a:ext cx="12192000" cy="91439"/>
          </a:xfrm>
          <a:prstGeom prst="rect">
            <a:avLst/>
          </a:prstGeom>
          <a:solidFill>
            <a:srgbClr val="00409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23" y="131633"/>
            <a:ext cx="2023540" cy="509257"/>
          </a:xfrm>
          <a:prstGeom prst="rect">
            <a:avLst/>
          </a:prstGeom>
        </p:spPr>
      </p:pic>
      <p:sp>
        <p:nvSpPr>
          <p:cNvPr id="37" name="矩形 36"/>
          <p:cNvSpPr/>
          <p:nvPr userDrawn="1"/>
        </p:nvSpPr>
        <p:spPr>
          <a:xfrm>
            <a:off x="0" y="1"/>
            <a:ext cx="12192000" cy="108000"/>
          </a:xfrm>
          <a:prstGeom prst="rect">
            <a:avLst/>
          </a:prstGeom>
          <a:solidFill>
            <a:srgbClr val="00409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47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304800" y="838200"/>
            <a:ext cx="11582400" cy="5628068"/>
          </a:xfrm>
        </p:spPr>
        <p:txBody>
          <a:bodyPr>
            <a:normAutofit/>
          </a:bodyPr>
          <a:lstStyle>
            <a:lvl1pPr>
              <a:buClrTx/>
              <a:defRPr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ClrTx/>
              <a:defRPr sz="18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ClrTx/>
              <a:defRPr sz="16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ClrTx/>
              <a:defRPr sz="1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buClrTx/>
              <a:defRPr sz="1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04800" y="69312"/>
            <a:ext cx="11582400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11146971" y="6478732"/>
            <a:ext cx="93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4A57613-7946-4183-A305-BE2AF078D8B4}" type="slidenum">
              <a:rPr lang="zh-CN" altLang="en-US" sz="18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zh-CN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873" y="223200"/>
            <a:ext cx="12207573" cy="4441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37" y="223200"/>
            <a:ext cx="12207573" cy="4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92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3F4BA64-6C74-4D17-A378-F574C7A18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06F5-0C9D-4C91-AC12-3B1CFADBF82E}" type="datetimeFigureOut">
              <a:rPr lang="zh-CN" altLang="en-US" smtClean="0"/>
              <a:t>2024/3/17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DC01A5-148F-48C1-9CB0-20B0DC96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26E772-5033-4503-9415-2F50CF251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83573-1BC0-480B-ABF0-111135F90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995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CD398-1D2B-46FE-A178-58319E885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ACB48B-4442-4A09-A320-ECE330BB5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1D2F81-ADE1-4FBE-B66B-CFF114A6A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06F5-0C9D-4C91-AC12-3B1CFADBF82E}" type="datetimeFigureOut">
              <a:rPr lang="zh-CN" altLang="en-US" smtClean="0"/>
              <a:t>2024/3/17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5D0058-EFD3-499C-87FE-08661A946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251B44-BD04-4EBF-9B11-A0939C463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83573-1BC0-480B-ABF0-111135F90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295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4077" y="76200"/>
            <a:ext cx="11158324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4077" y="1143000"/>
            <a:ext cx="11158324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87873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88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uhaoyu2@sjt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15.png"/><Relationship Id="rId10" Type="http://schemas.openxmlformats.org/officeDocument/2006/relationships/image" Target="../media/image33.png"/><Relationship Id="rId4" Type="http://schemas.openxmlformats.org/officeDocument/2006/relationships/image" Target="../media/image20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13" Type="http://schemas.openxmlformats.org/officeDocument/2006/relationships/image" Target="../media/image72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0.png"/><Relationship Id="rId5" Type="http://schemas.openxmlformats.org/officeDocument/2006/relationships/image" Target="../media/image54.png"/><Relationship Id="rId10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1.png"/><Relationship Id="rId3" Type="http://schemas.openxmlformats.org/officeDocument/2006/relationships/image" Target="../media/image12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9.png"/><Relationship Id="rId5" Type="http://schemas.openxmlformats.org/officeDocument/2006/relationships/image" Target="../media/image20.pn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86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12" Type="http://schemas.openxmlformats.org/officeDocument/2006/relationships/image" Target="../media/image85.png"/><Relationship Id="rId2" Type="http://schemas.openxmlformats.org/officeDocument/2006/relationships/image" Target="../media/image12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4.png"/><Relationship Id="rId5" Type="http://schemas.openxmlformats.org/officeDocument/2006/relationships/image" Target="../media/image75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20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14.png"/><Relationship Id="rId7" Type="http://schemas.openxmlformats.org/officeDocument/2006/relationships/image" Target="../media/image20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180.png"/><Relationship Id="rId10" Type="http://schemas.openxmlformats.org/officeDocument/2006/relationships/image" Target="../media/image230.png"/><Relationship Id="rId4" Type="http://schemas.openxmlformats.org/officeDocument/2006/relationships/image" Target="../media/image115.png"/><Relationship Id="rId9" Type="http://schemas.openxmlformats.org/officeDocument/2006/relationships/image" Target="../media/image2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211.png"/><Relationship Id="rId7" Type="http://schemas.openxmlformats.org/officeDocument/2006/relationships/image" Target="../media/image61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0.png"/><Relationship Id="rId5" Type="http://schemas.openxmlformats.org/officeDocument/2006/relationships/image" Target="../media/image117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16.png"/><Relationship Id="rId7" Type="http://schemas.openxmlformats.org/officeDocument/2006/relationships/image" Target="../media/image12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0.png"/><Relationship Id="rId5" Type="http://schemas.openxmlformats.org/officeDocument/2006/relationships/image" Target="../media/image65.png"/><Relationship Id="rId10" Type="http://schemas.openxmlformats.org/officeDocument/2006/relationships/image" Target="../media/image117.png"/><Relationship Id="rId4" Type="http://schemas.openxmlformats.org/officeDocument/2006/relationships/image" Target="../media/image910.png"/><Relationship Id="rId9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947955" y="1882775"/>
            <a:ext cx="10544962" cy="7207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anose="020B0604020202020204" pitchFamily="34" charset="0"/>
              </a:rPr>
              <a:t>Flow instability analysis on a conical surface 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2057400" y="3276600"/>
            <a:ext cx="8077200" cy="3048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微软雅黑"/>
              <a:ea typeface="微软雅黑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软雅黑"/>
                <a:ea typeface="微软雅黑"/>
                <a:cs typeface="Arial" pitchFamily="34" charset="0"/>
              </a:rPr>
              <a:t>Haoyu Lu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软雅黑"/>
                <a:ea typeface="微软雅黑"/>
                <a:cs typeface="Arial" pitchFamily="34" charset="0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微软雅黑"/>
              <a:ea typeface="微软雅黑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软雅黑"/>
                <a:ea typeface="微软雅黑"/>
                <a:cs typeface="Arial" pitchFamily="34" charset="0"/>
              </a:rPr>
              <a:t>UM-SJTU Joint Institute  Shanghai Jiao Tong University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微软雅黑"/>
              <a:ea typeface="微软雅黑"/>
              <a:cs typeface="Arial" pitchFamily="34" charset="0"/>
            </a:endParaRPr>
          </a:p>
          <a:p>
            <a:pPr marL="0" indent="0" algn="ctr">
              <a:buNone/>
              <a:defRPr/>
            </a:pPr>
            <a:r>
              <a:rPr lang="en-US" altLang="zh-CN" sz="1800" dirty="0">
                <a:solidFill>
                  <a:srgbClr val="1F497D"/>
                </a:solidFill>
                <a:latin typeface="微软雅黑"/>
                <a:hlinkClick r:id="rId3"/>
              </a:rPr>
              <a:t>luhaoyu2@sjtu.edu.cn</a:t>
            </a:r>
            <a:endParaRPr lang="en-US" altLang="zh-CN" sz="1800" dirty="0">
              <a:solidFill>
                <a:srgbClr val="1F497D"/>
              </a:solidFill>
              <a:latin typeface="微软雅黑"/>
            </a:endParaRPr>
          </a:p>
          <a:p>
            <a:pPr marL="0" indent="0" algn="ctr"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微软雅黑"/>
              <a:ea typeface="微软雅黑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1800" dirty="0">
                <a:solidFill>
                  <a:srgbClr val="1F497D"/>
                </a:solidFill>
                <a:latin typeface="微软雅黑"/>
                <a:ea typeface="微软雅黑"/>
              </a:rPr>
              <a:t>Nov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软雅黑"/>
                <a:ea typeface="微软雅黑"/>
                <a:cs typeface="Arial" pitchFamily="34" charset="0"/>
              </a:rPr>
              <a:t>. 17 ,2023</a:t>
            </a:r>
          </a:p>
        </p:txBody>
      </p:sp>
    </p:spTree>
    <p:extLst>
      <p:ext uri="{BB962C8B-B14F-4D97-AF65-F5344CB8AC3E}">
        <p14:creationId xmlns:p14="http://schemas.microsoft.com/office/powerpoint/2010/main" val="2930070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24AABB5-C289-49E0-A4D2-7BF0E92DC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090" y="3620103"/>
            <a:ext cx="2190863" cy="1009702"/>
          </a:xfrm>
          <a:prstGeom prst="rect">
            <a:avLst/>
          </a:prstGeom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F0FABCD-A828-4C85-8A43-18D6AB2D2D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798" y="838200"/>
            <a:ext cx="10728702" cy="453705"/>
          </a:xfrm>
        </p:spPr>
        <p:txBody>
          <a:bodyPr>
            <a:normAutofit/>
          </a:bodyPr>
          <a:lstStyle/>
          <a:p>
            <a:r>
              <a:rPr lang="en-US" altLang="zh-CN" dirty="0"/>
              <a:t>Similarity hypothesis: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BD3910E-DDBB-49F7-9719-19E9264E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Formation of the problem: Velocity profile</a:t>
            </a:r>
            <a:endParaRPr lang="zh-CN" altLang="en-US" dirty="0"/>
          </a:p>
        </p:txBody>
      </p:sp>
      <p:sp>
        <p:nvSpPr>
          <p:cNvPr id="5" name="等腰三角形 3">
            <a:extLst>
              <a:ext uri="{FF2B5EF4-FFF2-40B4-BE49-F238E27FC236}">
                <a16:creationId xmlns:a16="http://schemas.microsoft.com/office/drawing/2014/main" id="{95A27ABE-CE28-477B-806B-41708E29618B}"/>
              </a:ext>
            </a:extLst>
          </p:cNvPr>
          <p:cNvSpPr/>
          <p:nvPr/>
        </p:nvSpPr>
        <p:spPr>
          <a:xfrm>
            <a:off x="9656672" y="1969767"/>
            <a:ext cx="2087755" cy="1199655"/>
          </a:xfrm>
          <a:custGeom>
            <a:avLst/>
            <a:gdLst>
              <a:gd name="connsiteX0" fmla="*/ 0 w 7422405"/>
              <a:gd name="connsiteY0" fmla="*/ 2699057 h 2699057"/>
              <a:gd name="connsiteX1" fmla="*/ 3711203 w 7422405"/>
              <a:gd name="connsiteY1" fmla="*/ 0 h 2699057"/>
              <a:gd name="connsiteX2" fmla="*/ 7422405 w 7422405"/>
              <a:gd name="connsiteY2" fmla="*/ 2699057 h 2699057"/>
              <a:gd name="connsiteX3" fmla="*/ 0 w 7422405"/>
              <a:gd name="connsiteY3" fmla="*/ 2699057 h 2699057"/>
              <a:gd name="connsiteX0" fmla="*/ 47296 w 3711202"/>
              <a:gd name="connsiteY0" fmla="*/ 2699057 h 2699057"/>
              <a:gd name="connsiteX1" fmla="*/ 0 w 3711202"/>
              <a:gd name="connsiteY1" fmla="*/ 0 h 2699057"/>
              <a:gd name="connsiteX2" fmla="*/ 3711202 w 3711202"/>
              <a:gd name="connsiteY2" fmla="*/ 2699057 h 2699057"/>
              <a:gd name="connsiteX3" fmla="*/ 47296 w 3711202"/>
              <a:gd name="connsiteY3" fmla="*/ 2699057 h 2699057"/>
              <a:gd name="connsiteX0" fmla="*/ 9459 w 3711202"/>
              <a:gd name="connsiteY0" fmla="*/ 2699057 h 2699057"/>
              <a:gd name="connsiteX1" fmla="*/ 0 w 3711202"/>
              <a:gd name="connsiteY1" fmla="*/ 0 h 2699057"/>
              <a:gd name="connsiteX2" fmla="*/ 3711202 w 3711202"/>
              <a:gd name="connsiteY2" fmla="*/ 2699057 h 2699057"/>
              <a:gd name="connsiteX3" fmla="*/ 9459 w 3711202"/>
              <a:gd name="connsiteY3" fmla="*/ 2699057 h 2699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1202" h="2699057">
                <a:moveTo>
                  <a:pt x="9459" y="2699057"/>
                </a:moveTo>
                <a:lnTo>
                  <a:pt x="0" y="0"/>
                </a:lnTo>
                <a:lnTo>
                  <a:pt x="3711202" y="2699057"/>
                </a:lnTo>
                <a:lnTo>
                  <a:pt x="9459" y="2699057"/>
                </a:lnTo>
                <a:close/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F8FD8D5A-78BE-4471-92BC-DAF68F768BEC}"/>
              </a:ext>
            </a:extLst>
          </p:cNvPr>
          <p:cNvSpPr/>
          <p:nvPr/>
        </p:nvSpPr>
        <p:spPr>
          <a:xfrm>
            <a:off x="9601593" y="1052845"/>
            <a:ext cx="1098957" cy="1434518"/>
          </a:xfrm>
          <a:custGeom>
            <a:avLst/>
            <a:gdLst>
              <a:gd name="connsiteX0" fmla="*/ 0 w 1098957"/>
              <a:gd name="connsiteY0" fmla="*/ 0 h 1434518"/>
              <a:gd name="connsiteX1" fmla="*/ 192946 w 1098957"/>
              <a:gd name="connsiteY1" fmla="*/ 746620 h 1434518"/>
              <a:gd name="connsiteX2" fmla="*/ 1098957 w 1098957"/>
              <a:gd name="connsiteY2" fmla="*/ 1434518 h 1434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8957" h="1434518">
                <a:moveTo>
                  <a:pt x="0" y="0"/>
                </a:moveTo>
                <a:cubicBezTo>
                  <a:pt x="4893" y="253767"/>
                  <a:pt x="9787" y="507534"/>
                  <a:pt x="192946" y="746620"/>
                </a:cubicBezTo>
                <a:cubicBezTo>
                  <a:pt x="376105" y="985706"/>
                  <a:pt x="737531" y="1210112"/>
                  <a:pt x="1098957" y="143451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8AFFD42-1A19-4001-BF18-B4FFED171EEE}"/>
              </a:ext>
            </a:extLst>
          </p:cNvPr>
          <p:cNvCxnSpPr>
            <a:cxnSpLocks/>
          </p:cNvCxnSpPr>
          <p:nvPr/>
        </p:nvCxnSpPr>
        <p:spPr>
          <a:xfrm flipH="1">
            <a:off x="10598739" y="2151968"/>
            <a:ext cx="151774" cy="238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3576E9-C56E-4CC8-8E0A-3DBD41E70816}"/>
              </a:ext>
            </a:extLst>
          </p:cNvPr>
          <p:cNvGrpSpPr/>
          <p:nvPr/>
        </p:nvGrpSpPr>
        <p:grpSpPr>
          <a:xfrm>
            <a:off x="8505586" y="838357"/>
            <a:ext cx="1297884" cy="1166830"/>
            <a:chOff x="10589316" y="2403068"/>
            <a:chExt cx="1297884" cy="116683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0485831-EEE6-4699-927F-5E7189EF2A6F}"/>
                </a:ext>
              </a:extLst>
            </p:cNvPr>
            <p:cNvGrpSpPr/>
            <p:nvPr/>
          </p:nvGrpSpPr>
          <p:grpSpPr>
            <a:xfrm>
              <a:off x="10589316" y="2730008"/>
              <a:ext cx="1216155" cy="525821"/>
              <a:chOff x="10589316" y="2730008"/>
              <a:chExt cx="1216155" cy="525821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7A097E76-EBEA-4877-AF65-ACC330597D92}"/>
                  </a:ext>
                </a:extLst>
              </p:cNvPr>
              <p:cNvGrpSpPr/>
              <p:nvPr/>
            </p:nvGrpSpPr>
            <p:grpSpPr>
              <a:xfrm rot="1694851">
                <a:off x="11130056" y="2730008"/>
                <a:ext cx="675415" cy="518543"/>
                <a:chOff x="3304452" y="2144110"/>
                <a:chExt cx="1765738" cy="1166649"/>
              </a:xfrm>
            </p:grpSpPr>
            <p:cxnSp>
              <p:nvCxnSpPr>
                <p:cNvPr id="7" name="直接箭头连接符 6">
                  <a:extLst>
                    <a:ext uri="{FF2B5EF4-FFF2-40B4-BE49-F238E27FC236}">
                      <a16:creationId xmlns:a16="http://schemas.microsoft.com/office/drawing/2014/main" id="{CBD897D0-B719-41AF-A275-FCD29040A807}"/>
                    </a:ext>
                  </a:extLst>
                </p:cNvPr>
                <p:cNvCxnSpPr/>
                <p:nvPr/>
              </p:nvCxnSpPr>
              <p:spPr>
                <a:xfrm>
                  <a:off x="3304452" y="3310759"/>
                  <a:ext cx="176573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接箭头连接符 7">
                  <a:extLst>
                    <a:ext uri="{FF2B5EF4-FFF2-40B4-BE49-F238E27FC236}">
                      <a16:creationId xmlns:a16="http://schemas.microsoft.com/office/drawing/2014/main" id="{B35FC337-1DE8-4B5E-9F3F-D2AF113F4E77}"/>
                    </a:ext>
                  </a:extLst>
                </p:cNvPr>
                <p:cNvCxnSpPr/>
                <p:nvPr/>
              </p:nvCxnSpPr>
              <p:spPr>
                <a:xfrm flipV="1">
                  <a:off x="3304452" y="2144110"/>
                  <a:ext cx="0" cy="116664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本框 8">
                    <a:extLst>
                      <a:ext uri="{FF2B5EF4-FFF2-40B4-BE49-F238E27FC236}">
                        <a16:creationId xmlns:a16="http://schemas.microsoft.com/office/drawing/2014/main" id="{3A3D042B-8744-4A58-9C0B-541120F8DF38}"/>
                      </a:ext>
                    </a:extLst>
                  </p:cNvPr>
                  <p:cNvSpPr txBox="1"/>
                  <p:nvPr/>
                </p:nvSpPr>
                <p:spPr>
                  <a:xfrm>
                    <a:off x="10589316" y="2948052"/>
                    <a:ext cx="55842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𝜃</m:t>
                          </m:r>
                          <m:r>
                            <a:rPr lang="en-US" altLang="zh-CN" sz="140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⊙</m:t>
                          </m:r>
                        </m:oMath>
                      </m:oMathPara>
                    </a14:m>
                    <a:endParaRPr lang="zh-CN" altLang="en-US" sz="1400" dirty="0" err="1">
                      <a:solidFill>
                        <a:schemeClr val="tx2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9" name="文本框 8">
                    <a:extLst>
                      <a:ext uri="{FF2B5EF4-FFF2-40B4-BE49-F238E27FC236}">
                        <a16:creationId xmlns:a16="http://schemas.microsoft.com/office/drawing/2014/main" id="{3A3D042B-8744-4A58-9C0B-541120F8DF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89316" y="2948052"/>
                    <a:ext cx="558423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540CDD97-BAEC-47E3-A7EB-FB1756801627}"/>
                    </a:ext>
                  </a:extLst>
                </p:cNvPr>
                <p:cNvSpPr txBox="1"/>
                <p:nvPr/>
              </p:nvSpPr>
              <p:spPr>
                <a:xfrm>
                  <a:off x="11549095" y="3262121"/>
                  <a:ext cx="33810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1400" dirty="0" err="1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540CDD97-BAEC-47E3-A7EB-FB17568016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9095" y="3262121"/>
                  <a:ext cx="338105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12805135-F1C9-44E1-B378-92CEFB0AE1D8}"/>
                    </a:ext>
                  </a:extLst>
                </p:cNvPr>
                <p:cNvSpPr txBox="1"/>
                <p:nvPr/>
              </p:nvSpPr>
              <p:spPr>
                <a:xfrm>
                  <a:off x="11210990" y="2403068"/>
                  <a:ext cx="3345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1400" dirty="0" err="1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12805135-F1C9-44E1-B378-92CEFB0AE1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0990" y="2403068"/>
                  <a:ext cx="33451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9E40FC4-FFBA-466B-ABF0-4689B425643D}"/>
              </a:ext>
            </a:extLst>
          </p:cNvPr>
          <p:cNvCxnSpPr>
            <a:cxnSpLocks/>
          </p:cNvCxnSpPr>
          <p:nvPr/>
        </p:nvCxnSpPr>
        <p:spPr>
          <a:xfrm flipH="1">
            <a:off x="10378363" y="2507592"/>
            <a:ext cx="151774" cy="23845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F7BE6D9-0981-4775-BF31-954E0F89E461}"/>
                  </a:ext>
                </a:extLst>
              </p:cNvPr>
              <p:cNvSpPr txBox="1"/>
              <p:nvPr/>
            </p:nvSpPr>
            <p:spPr>
              <a:xfrm>
                <a:off x="10673786" y="2269454"/>
                <a:ext cx="3597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</m:oMath>
                  </m:oMathPara>
                </a14:m>
                <a:endParaRPr lang="zh-CN" altLang="en-US" sz="16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F7BE6D9-0981-4775-BF31-954E0F89E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786" y="2269454"/>
                <a:ext cx="35971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34886971-B682-49DE-809C-DB35A57C69A7}"/>
              </a:ext>
            </a:extLst>
          </p:cNvPr>
          <p:cNvSpPr txBox="1"/>
          <p:nvPr/>
        </p:nvSpPr>
        <p:spPr>
          <a:xfrm>
            <a:off x="304798" y="2093832"/>
            <a:ext cx="8777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itchFamily="34" charset="0"/>
                <a:cs typeface="Arial" pitchFamily="34" charset="0"/>
              </a:rPr>
              <a:t>Inside the thin layer, the horizontal velocity profile will maintain </a:t>
            </a:r>
            <a:r>
              <a:rPr lang="en-US" altLang="zh-CN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self-similarity</a:t>
            </a:r>
            <a:r>
              <a:rPr lang="en-US" altLang="zh-CN" sz="2000" dirty="0">
                <a:latin typeface="Arial" pitchFamily="34" charset="0"/>
                <a:cs typeface="Arial" pitchFamily="34" charset="0"/>
              </a:rPr>
              <a:t> </a:t>
            </a:r>
            <a:endParaRPr lang="zh-CN" altLang="en-US" sz="200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F03A492-0C42-423B-A1E8-F287BC6A82A1}"/>
                  </a:ext>
                </a:extLst>
              </p:cNvPr>
              <p:cNvSpPr txBox="1"/>
              <p:nvPr/>
            </p:nvSpPr>
            <p:spPr>
              <a:xfrm>
                <a:off x="4300599" y="1355792"/>
                <a:ext cx="2361608" cy="728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𝜂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  ;  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𝜂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≡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zh-CN" altLang="en-US" sz="20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F03A492-0C42-423B-A1E8-F287BC6A8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599" y="1355792"/>
                <a:ext cx="2361608" cy="7285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960C18CD-EDD0-4808-B59E-9AD86AA596DD}"/>
              </a:ext>
            </a:extLst>
          </p:cNvPr>
          <p:cNvSpPr txBox="1"/>
          <p:nvPr/>
        </p:nvSpPr>
        <p:spPr>
          <a:xfrm>
            <a:off x="286156" y="2596426"/>
            <a:ext cx="8757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Thus we can assume that the function can be expanded as polynomial form:</a:t>
            </a:r>
          </a:p>
          <a:p>
            <a:endParaRPr lang="zh-CN" altLang="en-US" sz="200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94B29D0-69D6-4D6E-B4C4-EEA5890F9896}"/>
                  </a:ext>
                </a:extLst>
              </p:cNvPr>
              <p:cNvSpPr txBox="1"/>
              <p:nvPr/>
            </p:nvSpPr>
            <p:spPr>
              <a:xfrm>
                <a:off x="3192090" y="3166274"/>
                <a:ext cx="38861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𝜂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𝐵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𝜂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𝐶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𝐷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+…</m:t>
                      </m:r>
                    </m:oMath>
                  </m:oMathPara>
                </a14:m>
                <a:endParaRPr lang="zh-CN" altLang="en-US" sz="20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94B29D0-69D6-4D6E-B4C4-EEA5890F9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090" y="3166274"/>
                <a:ext cx="3886192" cy="40011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05626173-3561-43E0-9C4A-C11030B1818E}"/>
              </a:ext>
            </a:extLst>
          </p:cNvPr>
          <p:cNvSpPr txBox="1"/>
          <p:nvPr/>
        </p:nvSpPr>
        <p:spPr>
          <a:xfrm>
            <a:off x="304798" y="3687710"/>
            <a:ext cx="3193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Apply boundary conditions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AE4726-AEC9-4D4D-93A4-AD4EBC47DE30}"/>
              </a:ext>
            </a:extLst>
          </p:cNvPr>
          <p:cNvSpPr txBox="1"/>
          <p:nvPr/>
        </p:nvSpPr>
        <p:spPr>
          <a:xfrm>
            <a:off x="286156" y="4497357"/>
            <a:ext cx="449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Use 3 conditions we can get 3 coeffs. </a:t>
            </a:r>
            <a:endParaRPr lang="zh-CN" altLang="en-US" sz="2000" dirty="0" err="1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AEC74FA-F6C5-4D95-BA85-954D451E5444}"/>
                  </a:ext>
                </a:extLst>
              </p:cNvPr>
              <p:cNvSpPr txBox="1"/>
              <p:nvPr/>
            </p:nvSpPr>
            <p:spPr>
              <a:xfrm>
                <a:off x="4765391" y="4503632"/>
                <a:ext cx="30522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=0  ;  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𝐵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=2  ;  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𝐶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=−1</m:t>
                      </m:r>
                    </m:oMath>
                  </m:oMathPara>
                </a14:m>
                <a:endParaRPr lang="zh-CN" altLang="en-US" sz="20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AEC74FA-F6C5-4D95-BA85-954D451E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391" y="4503632"/>
                <a:ext cx="3052246" cy="400110"/>
              </a:xfrm>
              <a:prstGeom prst="rect">
                <a:avLst/>
              </a:prstGeom>
              <a:blipFill>
                <a:blip r:embed="rId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头: 右 12">
            <a:extLst>
              <a:ext uri="{FF2B5EF4-FFF2-40B4-BE49-F238E27FC236}">
                <a16:creationId xmlns:a16="http://schemas.microsoft.com/office/drawing/2014/main" id="{82B4B98D-19F0-4BA3-A507-7D2A8677A9D4}"/>
              </a:ext>
            </a:extLst>
          </p:cNvPr>
          <p:cNvSpPr/>
          <p:nvPr/>
        </p:nvSpPr>
        <p:spPr>
          <a:xfrm>
            <a:off x="8014670" y="4597087"/>
            <a:ext cx="492082" cy="242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5EF556F-ED5D-4DBE-871A-70E483F57976}"/>
              </a:ext>
            </a:extLst>
          </p:cNvPr>
          <p:cNvSpPr txBox="1"/>
          <p:nvPr/>
        </p:nvSpPr>
        <p:spPr>
          <a:xfrm>
            <a:off x="8725600" y="4501194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Parabolic profile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53D7186-0079-493C-8412-676004E45C39}"/>
              </a:ext>
            </a:extLst>
          </p:cNvPr>
          <p:cNvCxnSpPr>
            <a:cxnSpLocks/>
          </p:cNvCxnSpPr>
          <p:nvPr/>
        </p:nvCxnSpPr>
        <p:spPr>
          <a:xfrm>
            <a:off x="8996442" y="5466175"/>
            <a:ext cx="1423286" cy="85183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B9EDCAD1-B48A-40B1-97DA-ED9A29AB6483}"/>
              </a:ext>
            </a:extLst>
          </p:cNvPr>
          <p:cNvSpPr/>
          <p:nvPr/>
        </p:nvSpPr>
        <p:spPr>
          <a:xfrm>
            <a:off x="9227072" y="4912738"/>
            <a:ext cx="1491916" cy="1106905"/>
          </a:xfrm>
          <a:custGeom>
            <a:avLst/>
            <a:gdLst>
              <a:gd name="connsiteX0" fmla="*/ 0 w 1491916"/>
              <a:gd name="connsiteY0" fmla="*/ 0 h 1106905"/>
              <a:gd name="connsiteX1" fmla="*/ 673769 w 1491916"/>
              <a:gd name="connsiteY1" fmla="*/ 539014 h 1106905"/>
              <a:gd name="connsiteX2" fmla="*/ 1491916 w 1491916"/>
              <a:gd name="connsiteY2" fmla="*/ 1106905 h 110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1916" h="1106905">
                <a:moveTo>
                  <a:pt x="0" y="0"/>
                </a:moveTo>
                <a:cubicBezTo>
                  <a:pt x="212558" y="177265"/>
                  <a:pt x="425116" y="354530"/>
                  <a:pt x="673769" y="539014"/>
                </a:cubicBezTo>
                <a:cubicBezTo>
                  <a:pt x="922422" y="723498"/>
                  <a:pt x="1207169" y="915201"/>
                  <a:pt x="1491916" y="110690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6338578E-CA56-4784-8D16-3BEEE82AF953}"/>
              </a:ext>
            </a:extLst>
          </p:cNvPr>
          <p:cNvSpPr/>
          <p:nvPr/>
        </p:nvSpPr>
        <p:spPr>
          <a:xfrm>
            <a:off x="9471257" y="5727032"/>
            <a:ext cx="968143" cy="180974"/>
          </a:xfrm>
          <a:custGeom>
            <a:avLst/>
            <a:gdLst>
              <a:gd name="connsiteX0" fmla="*/ 0 w 423512"/>
              <a:gd name="connsiteY0" fmla="*/ 0 h 107764"/>
              <a:gd name="connsiteX1" fmla="*/ 259882 w 423512"/>
              <a:gd name="connsiteY1" fmla="*/ 105877 h 107764"/>
              <a:gd name="connsiteX2" fmla="*/ 423512 w 423512"/>
              <a:gd name="connsiteY2" fmla="*/ 57751 h 10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512" h="107764">
                <a:moveTo>
                  <a:pt x="0" y="0"/>
                </a:moveTo>
                <a:cubicBezTo>
                  <a:pt x="94648" y="48126"/>
                  <a:pt x="189297" y="96252"/>
                  <a:pt x="259882" y="105877"/>
                </a:cubicBezTo>
                <a:cubicBezTo>
                  <a:pt x="330467" y="115502"/>
                  <a:pt x="376989" y="86626"/>
                  <a:pt x="423512" y="57751"/>
                </a:cubicBez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D52946A-6E0E-4129-9651-8B0E9EE9CB51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9471257" y="5364867"/>
            <a:ext cx="299012" cy="362165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2085CDA1-3493-440C-9006-B67B84A6054B}"/>
              </a:ext>
            </a:extLst>
          </p:cNvPr>
          <p:cNvCxnSpPr>
            <a:cxnSpLocks/>
          </p:cNvCxnSpPr>
          <p:nvPr/>
        </p:nvCxnSpPr>
        <p:spPr>
          <a:xfrm>
            <a:off x="9729300" y="5404916"/>
            <a:ext cx="600563" cy="423424"/>
          </a:xfrm>
          <a:prstGeom prst="straightConnector1">
            <a:avLst/>
          </a:prstGeom>
          <a:ln w="6350">
            <a:solidFill>
              <a:schemeClr val="accent3">
                <a:lumMod val="60000"/>
                <a:lumOff val="40000"/>
              </a:schemeClr>
            </a:solidFill>
            <a:headEnd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7199A2A7-F4E4-4E7C-A478-02CDCF9167FF}"/>
              </a:ext>
            </a:extLst>
          </p:cNvPr>
          <p:cNvCxnSpPr>
            <a:cxnSpLocks/>
          </p:cNvCxnSpPr>
          <p:nvPr/>
        </p:nvCxnSpPr>
        <p:spPr>
          <a:xfrm>
            <a:off x="9688186" y="5464666"/>
            <a:ext cx="535958" cy="377875"/>
          </a:xfrm>
          <a:prstGeom prst="straightConnector1">
            <a:avLst/>
          </a:prstGeom>
          <a:ln w="6350">
            <a:solidFill>
              <a:schemeClr val="accent3">
                <a:lumMod val="60000"/>
                <a:lumOff val="40000"/>
              </a:schemeClr>
            </a:solidFill>
            <a:headEnd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79DC2286-85AD-4F32-B7BB-01303A01201F}"/>
              </a:ext>
            </a:extLst>
          </p:cNvPr>
          <p:cNvCxnSpPr>
            <a:cxnSpLocks/>
          </p:cNvCxnSpPr>
          <p:nvPr/>
        </p:nvCxnSpPr>
        <p:spPr>
          <a:xfrm>
            <a:off x="9644065" y="5521262"/>
            <a:ext cx="492347" cy="347127"/>
          </a:xfrm>
          <a:prstGeom prst="straightConnector1">
            <a:avLst/>
          </a:prstGeom>
          <a:ln w="6350">
            <a:solidFill>
              <a:schemeClr val="accent3">
                <a:lumMod val="60000"/>
                <a:lumOff val="40000"/>
              </a:schemeClr>
            </a:solidFill>
            <a:headEnd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644D9C44-02CE-4A14-9CE0-FA029BF2373E}"/>
              </a:ext>
            </a:extLst>
          </p:cNvPr>
          <p:cNvCxnSpPr>
            <a:cxnSpLocks/>
          </p:cNvCxnSpPr>
          <p:nvPr/>
        </p:nvCxnSpPr>
        <p:spPr>
          <a:xfrm>
            <a:off x="9598321" y="5579344"/>
            <a:ext cx="392474" cy="276712"/>
          </a:xfrm>
          <a:prstGeom prst="straightConnector1">
            <a:avLst/>
          </a:prstGeom>
          <a:ln w="6350">
            <a:solidFill>
              <a:schemeClr val="accent3">
                <a:lumMod val="60000"/>
                <a:lumOff val="40000"/>
              </a:schemeClr>
            </a:solidFill>
            <a:headEnd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3B37D6F-6317-4CA1-9BDF-93D9C0EF98EE}"/>
              </a:ext>
            </a:extLst>
          </p:cNvPr>
          <p:cNvCxnSpPr>
            <a:cxnSpLocks/>
          </p:cNvCxnSpPr>
          <p:nvPr/>
        </p:nvCxnSpPr>
        <p:spPr>
          <a:xfrm>
            <a:off x="9550206" y="5639139"/>
            <a:ext cx="261177" cy="184142"/>
          </a:xfrm>
          <a:prstGeom prst="straightConnector1">
            <a:avLst/>
          </a:prstGeom>
          <a:ln w="6350">
            <a:solidFill>
              <a:schemeClr val="accent3">
                <a:lumMod val="60000"/>
                <a:lumOff val="40000"/>
              </a:schemeClr>
            </a:solidFill>
            <a:headEnd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79FD0FB8-1B35-442A-BF6D-78A8B6184B31}"/>
              </a:ext>
            </a:extLst>
          </p:cNvPr>
          <p:cNvSpPr txBox="1"/>
          <p:nvPr/>
        </p:nvSpPr>
        <p:spPr>
          <a:xfrm rot="2234496">
            <a:off x="9360221" y="5076154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Free surface</a:t>
            </a:r>
            <a:endParaRPr lang="zh-CN" altLang="en-US" sz="1100" dirty="0" err="1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6075C7C-2B82-4B23-85EE-86F89BBC615A}"/>
              </a:ext>
            </a:extLst>
          </p:cNvPr>
          <p:cNvSpPr txBox="1"/>
          <p:nvPr/>
        </p:nvSpPr>
        <p:spPr>
          <a:xfrm rot="1780284">
            <a:off x="8907065" y="5697534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Arial" pitchFamily="34" charset="0"/>
                <a:cs typeface="Arial" pitchFamily="34" charset="0"/>
              </a:rPr>
              <a:t>Wall surface</a:t>
            </a:r>
            <a:endParaRPr lang="zh-CN" altLang="en-US" sz="1100" dirty="0" err="1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36539C56-4995-4936-931C-90AA70DFCB24}"/>
                  </a:ext>
                </a:extLst>
              </p:cNvPr>
              <p:cNvSpPr/>
              <p:nvPr/>
            </p:nvSpPr>
            <p:spPr>
              <a:xfrm rot="2268344">
                <a:off x="10088638" y="5920753"/>
                <a:ext cx="50065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000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altLang="zh-CN" sz="1000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𝜂</m:t>
                          </m:r>
                        </m:e>
                      </m:d>
                      <m:r>
                        <a:rPr lang="en-US" altLang="zh-CN" sz="10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</m:oMath>
                  </m:oMathPara>
                </a14:m>
                <a:endParaRPr lang="zh-CN" altLang="en-US" sz="10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36539C56-4995-4936-931C-90AA70DFCB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8344">
                <a:off x="10088638" y="5920753"/>
                <a:ext cx="500650" cy="2462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5A0818E8-003A-4190-A20C-57908515858D}"/>
                  </a:ext>
                </a:extLst>
              </p:cNvPr>
              <p:cNvSpPr txBox="1"/>
              <p:nvPr/>
            </p:nvSpPr>
            <p:spPr>
              <a:xfrm>
                <a:off x="1006086" y="5257243"/>
                <a:ext cx="1923540" cy="783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den>
                      </m:f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2−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0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5A0818E8-003A-4190-A20C-579085158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86" y="5257243"/>
                <a:ext cx="1923540" cy="7838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箭头: 右 65">
            <a:extLst>
              <a:ext uri="{FF2B5EF4-FFF2-40B4-BE49-F238E27FC236}">
                <a16:creationId xmlns:a16="http://schemas.microsoft.com/office/drawing/2014/main" id="{BDB669C0-9099-4162-8A6B-81B989E46756}"/>
              </a:ext>
            </a:extLst>
          </p:cNvPr>
          <p:cNvSpPr/>
          <p:nvPr/>
        </p:nvSpPr>
        <p:spPr>
          <a:xfrm>
            <a:off x="3145589" y="5535382"/>
            <a:ext cx="568675" cy="2364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F31055EC-034A-4315-8337-8302F79DC75D}"/>
                  </a:ext>
                </a:extLst>
              </p:cNvPr>
              <p:cNvSpPr txBox="1"/>
              <p:nvPr/>
            </p:nvSpPr>
            <p:spPr>
              <a:xfrm>
                <a:off x="3924179" y="5233783"/>
                <a:ext cx="2538837" cy="7907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</m:e>
                      </m:acc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≡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sup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𝑑𝑏</m:t>
                          </m:r>
                        </m:e>
                      </m:nary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sz="20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F31055EC-034A-4315-8337-8302F79DC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179" y="5233783"/>
                <a:ext cx="2538837" cy="7907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2FCFFB90-822D-43D0-9A71-A51AE5AFBBA8}"/>
              </a:ext>
            </a:extLst>
          </p:cNvPr>
          <p:cNvSpPr/>
          <p:nvPr/>
        </p:nvSpPr>
        <p:spPr>
          <a:xfrm>
            <a:off x="964971" y="5180097"/>
            <a:ext cx="1949567" cy="9470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6EE1A991-C85F-44AC-812F-9362C80FAF82}"/>
              </a:ext>
            </a:extLst>
          </p:cNvPr>
          <p:cNvSpPr/>
          <p:nvPr/>
        </p:nvSpPr>
        <p:spPr>
          <a:xfrm>
            <a:off x="3924178" y="5180097"/>
            <a:ext cx="2579951" cy="9470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828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F5FB922-D2FC-99C5-28A9-EF333BF98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12539B2-F07E-4F4C-B1B7-9BF4FCA64CAD}"/>
                  </a:ext>
                </a:extLst>
              </p:cNvPr>
              <p:cNvSpPr txBox="1"/>
              <p:nvPr/>
            </p:nvSpPr>
            <p:spPr>
              <a:xfrm>
                <a:off x="1149291" y="1077857"/>
                <a:ext cx="8539992" cy="6186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Background and inspiration</a:t>
                </a:r>
              </a:p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Formation of the problem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Lame coeffs.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Depth-averaged flow description</a:t>
                </a:r>
              </a:p>
              <a:p>
                <a:pPr marL="914400" lvl="1" indent="-457200">
                  <a:buFontTx/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Velocity profile assumption and boundary conditions</a:t>
                </a:r>
              </a:p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Stability analysis</a:t>
                </a:r>
              </a:p>
              <a:p>
                <a:pPr marL="914400" lvl="1" indent="-457200">
                  <a:buFontTx/>
                  <a:buAutoNum type="arabicPeriod"/>
                </a:pPr>
                <a:r>
                  <a:rPr lang="en-US" altLang="zh-CN" sz="16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Base and perturbation flows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Growth-rate in temporal stability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Criterion of instability</a:t>
                </a:r>
              </a:p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Numerical procedure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Characteristic matrix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Implicit method of solving dispersion relations</a:t>
                </a:r>
              </a:p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Results of Newtonian Fluids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Base flow results comparisons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Growth-rate, phase velocity and wavenumber relations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Stability phase diagram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Critical Re and inclination angle relation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Contour map of growth-rate in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𝑘</m:t>
                    </m:r>
                  </m:oMath>
                </a14:m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-space</a:t>
                </a:r>
              </a:p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Future work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Dimensionless Codes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Different constitutive relation models</a:t>
                </a:r>
              </a:p>
              <a:p>
                <a:pPr marL="914400" lvl="1" indent="-457200">
                  <a:buAutoNum type="arabicPeriod"/>
                </a:pPr>
                <a:endParaRPr lang="en-US" altLang="zh-CN" sz="2000" dirty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457200" indent="-457200">
                  <a:buAutoNum type="arabicPeriod"/>
                </a:pPr>
                <a:endParaRPr lang="en-US" altLang="zh-CN" sz="2000" dirty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457200" indent="-457200">
                  <a:buAutoNum type="arabicPeriod"/>
                </a:pPr>
                <a:endParaRPr lang="zh-CN" altLang="en-US" sz="2000" dirty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12539B2-F07E-4F4C-B1B7-9BF4FCA64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291" y="1077857"/>
                <a:ext cx="8539992" cy="6186309"/>
              </a:xfrm>
              <a:prstGeom prst="rect">
                <a:avLst/>
              </a:prstGeom>
              <a:blipFill>
                <a:blip r:embed="rId3"/>
                <a:stretch>
                  <a:fillRect l="-286" t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991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E26BB6E-A397-4525-B5C8-71843D1EB3D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4800" y="1131456"/>
            <a:ext cx="8268125" cy="301005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4EF15D1-E420-4BED-BEC8-95247A5C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Base flow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41ABBD-3C25-44AE-ABBF-35564C9893A0}"/>
              </a:ext>
            </a:extLst>
          </p:cNvPr>
          <p:cNvSpPr txBox="1"/>
          <p:nvPr/>
        </p:nvSpPr>
        <p:spPr>
          <a:xfrm>
            <a:off x="304800" y="952500"/>
            <a:ext cx="2064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Governing eqns.</a:t>
            </a:r>
            <a:endParaRPr lang="zh-CN" altLang="en-US" sz="2000" dirty="0" err="1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66383D-D66D-4E02-AE6F-3A792953D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097641"/>
            <a:ext cx="8064914" cy="13589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655D4C-8C4F-4522-B90B-B5C599E20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274" y="3974175"/>
            <a:ext cx="3733992" cy="527077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917EE804-FF7D-43CB-9C4B-5837504298E2}"/>
              </a:ext>
            </a:extLst>
          </p:cNvPr>
          <p:cNvSpPr/>
          <p:nvPr/>
        </p:nvSpPr>
        <p:spPr>
          <a:xfrm>
            <a:off x="8458008" y="3764208"/>
            <a:ext cx="3549879" cy="9470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F37D2D-A647-4853-A26F-40B8BD6252DF}"/>
              </a:ext>
            </a:extLst>
          </p:cNvPr>
          <p:cNvSpPr txBox="1"/>
          <p:nvPr/>
        </p:nvSpPr>
        <p:spPr>
          <a:xfrm>
            <a:off x="8458008" y="4804911"/>
            <a:ext cx="3549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At first we use basic constitutive relation to express the stress tensor</a:t>
            </a:r>
            <a:endParaRPr lang="zh-CN" altLang="en-US" sz="1400" dirty="0" err="1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D742083-DA6F-474D-A58E-3F05C0B4A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584" y="5563029"/>
            <a:ext cx="5486682" cy="755689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FB088FB-B369-4CE9-97BD-A4DAE309ECEE}"/>
              </a:ext>
            </a:extLst>
          </p:cNvPr>
          <p:cNvSpPr/>
          <p:nvPr/>
        </p:nvSpPr>
        <p:spPr>
          <a:xfrm>
            <a:off x="6575584" y="5424440"/>
            <a:ext cx="5444966" cy="9470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486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4EF15D1-E420-4BED-BEC8-95247A5C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Base flow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41ABBD-3C25-44AE-ABBF-35564C9893A0}"/>
                  </a:ext>
                </a:extLst>
              </p:cNvPr>
              <p:cNvSpPr txBox="1"/>
              <p:nvPr/>
            </p:nvSpPr>
            <p:spPr>
              <a:xfrm>
                <a:off x="304800" y="885825"/>
                <a:ext cx="66590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Choose the stable flow along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𝑎</m:t>
                    </m:r>
                  </m:oMath>
                </a14:m>
                <a:r>
                  <a:rPr lang="zh-CN" altLang="en-US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direction as the base flow</a:t>
                </a:r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41ABBD-3C25-44AE-ABBF-35564C989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885825"/>
                <a:ext cx="6659067" cy="400110"/>
              </a:xfrm>
              <a:prstGeom prst="rect">
                <a:avLst/>
              </a:prstGeom>
              <a:blipFill>
                <a:blip r:embed="rId2"/>
                <a:stretch>
                  <a:fillRect l="-916" t="-6061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E274C81A-FF8F-4443-8BDE-06BBFED8A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01" y="1911907"/>
            <a:ext cx="3685551" cy="3813268"/>
          </a:xfrm>
          <a:prstGeom prst="rect">
            <a:avLst/>
          </a:prstGeom>
        </p:spPr>
      </p:pic>
      <p:sp>
        <p:nvSpPr>
          <p:cNvPr id="9" name="箭头: 下 8">
            <a:extLst>
              <a:ext uri="{FF2B5EF4-FFF2-40B4-BE49-F238E27FC236}">
                <a16:creationId xmlns:a16="http://schemas.microsoft.com/office/drawing/2014/main" id="{EC0CBDA6-DF77-422D-A3EB-C0F9BEEBFCB7}"/>
              </a:ext>
            </a:extLst>
          </p:cNvPr>
          <p:cNvSpPr/>
          <p:nvPr/>
        </p:nvSpPr>
        <p:spPr>
          <a:xfrm>
            <a:off x="1055727" y="2148650"/>
            <a:ext cx="323966" cy="5637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E8B16BE-3238-4921-8785-1A31324C2541}"/>
              </a:ext>
            </a:extLst>
          </p:cNvPr>
          <p:cNvCxnSpPr/>
          <p:nvPr/>
        </p:nvCxnSpPr>
        <p:spPr>
          <a:xfrm rot="1694851">
            <a:off x="1653202" y="3313360"/>
            <a:ext cx="675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28F7C3D-886B-4BB8-905A-B056774B7BCC}"/>
              </a:ext>
            </a:extLst>
          </p:cNvPr>
          <p:cNvCxnSpPr/>
          <p:nvPr/>
        </p:nvCxnSpPr>
        <p:spPr>
          <a:xfrm rot="1694851" flipV="1">
            <a:off x="1816127" y="2665862"/>
            <a:ext cx="0" cy="518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圆柱形 11">
            <a:extLst>
              <a:ext uri="{FF2B5EF4-FFF2-40B4-BE49-F238E27FC236}">
                <a16:creationId xmlns:a16="http://schemas.microsoft.com/office/drawing/2014/main" id="{368C6571-7EA4-4C24-B42F-6BB1A7B51E03}"/>
              </a:ext>
            </a:extLst>
          </p:cNvPr>
          <p:cNvSpPr/>
          <p:nvPr/>
        </p:nvSpPr>
        <p:spPr>
          <a:xfrm>
            <a:off x="988066" y="1753271"/>
            <a:ext cx="469783" cy="1048624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B5D8E8B-0BFA-4BAB-92AF-3B61457A1541}"/>
              </a:ext>
            </a:extLst>
          </p:cNvPr>
          <p:cNvCxnSpPr/>
          <p:nvPr/>
        </p:nvCxnSpPr>
        <p:spPr>
          <a:xfrm>
            <a:off x="1197791" y="1619047"/>
            <a:ext cx="260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6EEB4A5-D961-4D09-98A5-4603956F4B14}"/>
                  </a:ext>
                </a:extLst>
              </p:cNvPr>
              <p:cNvSpPr txBox="1"/>
              <p:nvPr/>
            </p:nvSpPr>
            <p:spPr>
              <a:xfrm>
                <a:off x="1136645" y="1285935"/>
                <a:ext cx="3823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6EEB4A5-D961-4D09-98A5-4603956F4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645" y="1285935"/>
                <a:ext cx="38234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44BF85C-44E8-406A-8D98-23C1010B108D}"/>
                  </a:ext>
                </a:extLst>
              </p:cNvPr>
              <p:cNvSpPr txBox="1"/>
              <p:nvPr/>
            </p:nvSpPr>
            <p:spPr>
              <a:xfrm>
                <a:off x="2134882" y="3153529"/>
                <a:ext cx="3381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</m:oMath>
                  </m:oMathPara>
                </a14:m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44BF85C-44E8-406A-8D98-23C1010B1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882" y="3153529"/>
                <a:ext cx="33810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710B6D3-5E58-4831-B7DB-C5BE9BDD65FD}"/>
                  </a:ext>
                </a:extLst>
              </p:cNvPr>
              <p:cNvSpPr txBox="1"/>
              <p:nvPr/>
            </p:nvSpPr>
            <p:spPr>
              <a:xfrm>
                <a:off x="1881047" y="2532766"/>
                <a:ext cx="3381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710B6D3-5E58-4831-B7DB-C5BE9BDD6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047" y="2532766"/>
                <a:ext cx="33810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0FD8865-69D7-4D50-81D5-48960E475751}"/>
                  </a:ext>
                </a:extLst>
              </p:cNvPr>
              <p:cNvSpPr txBox="1"/>
              <p:nvPr/>
            </p:nvSpPr>
            <p:spPr>
              <a:xfrm>
                <a:off x="1711697" y="2914321"/>
                <a:ext cx="5584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⊙</m:t>
                      </m:r>
                      <m:r>
                        <a:rPr lang="en-US" altLang="zh-CN" sz="14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𝜃</m:t>
                      </m:r>
                    </m:oMath>
                  </m:oMathPara>
                </a14:m>
                <a:endParaRPr lang="zh-CN" altLang="en-US" sz="14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0FD8865-69D7-4D50-81D5-48960E475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697" y="2914321"/>
                <a:ext cx="558423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箭头: 下 17">
            <a:extLst>
              <a:ext uri="{FF2B5EF4-FFF2-40B4-BE49-F238E27FC236}">
                <a16:creationId xmlns:a16="http://schemas.microsoft.com/office/drawing/2014/main" id="{123A4BE9-5B3D-42B0-8A41-5385FAF95C26}"/>
              </a:ext>
            </a:extLst>
          </p:cNvPr>
          <p:cNvSpPr/>
          <p:nvPr/>
        </p:nvSpPr>
        <p:spPr>
          <a:xfrm rot="18442184">
            <a:off x="2550938" y="3207978"/>
            <a:ext cx="94498" cy="1895929"/>
          </a:xfrm>
          <a:prstGeom prst="downArrow">
            <a:avLst>
              <a:gd name="adj1" fmla="val 6209"/>
              <a:gd name="adj2" fmla="val 714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64B7E6E-649A-424F-B080-1A4EBD018C9B}"/>
                  </a:ext>
                </a:extLst>
              </p:cNvPr>
              <p:cNvSpPr txBox="1"/>
              <p:nvPr/>
            </p:nvSpPr>
            <p:spPr>
              <a:xfrm>
                <a:off x="4371977" y="1753271"/>
                <a:ext cx="60115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Flow down the busbar of the cone: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𝜕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𝜃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=0  ; 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𝜃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64B7E6E-649A-424F-B080-1A4EBD018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977" y="1753271"/>
                <a:ext cx="6011517" cy="400110"/>
              </a:xfrm>
              <a:prstGeom prst="rect">
                <a:avLst/>
              </a:prstGeom>
              <a:blipFill>
                <a:blip r:embed="rId8"/>
                <a:stretch>
                  <a:fillRect l="-1014" t="-7692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4CA2A40-4C88-4BAC-A05B-37E634B21E32}"/>
                  </a:ext>
                </a:extLst>
              </p:cNvPr>
              <p:cNvSpPr txBox="1"/>
              <p:nvPr/>
            </p:nvSpPr>
            <p:spPr>
              <a:xfrm>
                <a:off x="6158667" y="2177829"/>
                <a:ext cx="30782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Time independent: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𝜕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4CA2A40-4C88-4BAC-A05B-37E634B2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667" y="2177829"/>
                <a:ext cx="3078215" cy="400110"/>
              </a:xfrm>
              <a:prstGeom prst="rect">
                <a:avLst/>
              </a:prstGeom>
              <a:blipFill>
                <a:blip r:embed="rId9"/>
                <a:stretch>
                  <a:fillRect l="-1980" t="-6061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16F23353-C6B1-4B9A-9398-252823D5CFC6}"/>
              </a:ext>
            </a:extLst>
          </p:cNvPr>
          <p:cNvSpPr txBox="1"/>
          <p:nvPr/>
        </p:nvSpPr>
        <p:spPr>
          <a:xfrm>
            <a:off x="4454373" y="4359167"/>
            <a:ext cx="3049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Simplified eqns. become</a:t>
            </a:r>
            <a:endParaRPr lang="zh-CN" altLang="en-US" sz="2000" dirty="0" err="1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4AECAC7-6F5C-40FC-852A-F57828D33B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0647" y="4805260"/>
            <a:ext cx="1574881" cy="60328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B8DEA4A-B64B-48B0-B1DC-8CF0167102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70497" y="5401308"/>
            <a:ext cx="4965955" cy="647733"/>
          </a:xfrm>
          <a:prstGeom prst="rect">
            <a:avLst/>
          </a:prstGeom>
        </p:spPr>
      </p:pic>
      <p:sp>
        <p:nvSpPr>
          <p:cNvPr id="24" name="箭头: 下 23">
            <a:extLst>
              <a:ext uri="{FF2B5EF4-FFF2-40B4-BE49-F238E27FC236}">
                <a16:creationId xmlns:a16="http://schemas.microsoft.com/office/drawing/2014/main" id="{873139BE-020B-49B4-8F1B-6CCBD82EADED}"/>
              </a:ext>
            </a:extLst>
          </p:cNvPr>
          <p:cNvSpPr/>
          <p:nvPr/>
        </p:nvSpPr>
        <p:spPr>
          <a:xfrm>
            <a:off x="5378969" y="2498833"/>
            <a:ext cx="390525" cy="17397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5AF5526-57B1-4D03-83ED-E8EDE332DC19}"/>
              </a:ext>
            </a:extLst>
          </p:cNvPr>
          <p:cNvSpPr txBox="1"/>
          <p:nvPr/>
        </p:nvSpPr>
        <p:spPr>
          <a:xfrm>
            <a:off x="5844210" y="2773877"/>
            <a:ext cx="4927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Integrate governing eqns. along thickness</a:t>
            </a:r>
            <a:endParaRPr lang="zh-CN" altLang="en-US" sz="2000" dirty="0" err="1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加号 26">
            <a:extLst>
              <a:ext uri="{FF2B5EF4-FFF2-40B4-BE49-F238E27FC236}">
                <a16:creationId xmlns:a16="http://schemas.microsoft.com/office/drawing/2014/main" id="{BF7EFD17-EE14-4BF3-8420-C894F7B47974}"/>
              </a:ext>
            </a:extLst>
          </p:cNvPr>
          <p:cNvSpPr/>
          <p:nvPr/>
        </p:nvSpPr>
        <p:spPr>
          <a:xfrm>
            <a:off x="8058151" y="3229320"/>
            <a:ext cx="323850" cy="328510"/>
          </a:xfrm>
          <a:prstGeom prst="mathPlus">
            <a:avLst>
              <a:gd name="adj1" fmla="val 11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4C1F108-5315-4785-96A9-81641F04C8E2}"/>
              </a:ext>
            </a:extLst>
          </p:cNvPr>
          <p:cNvSpPr txBox="1"/>
          <p:nvPr/>
        </p:nvSpPr>
        <p:spPr>
          <a:xfrm>
            <a:off x="7377735" y="3613163"/>
            <a:ext cx="1839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Velocity profile</a:t>
            </a:r>
            <a:endParaRPr lang="zh-CN" altLang="en-US" sz="2000" dirty="0" err="1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657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4EF15D1-E420-4BED-BEC8-95247A5C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Base flow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F23353-C6B1-4B9A-9398-252823D5CFC6}"/>
              </a:ext>
            </a:extLst>
          </p:cNvPr>
          <p:cNvSpPr txBox="1"/>
          <p:nvPr/>
        </p:nvSpPr>
        <p:spPr>
          <a:xfrm>
            <a:off x="4140048" y="936354"/>
            <a:ext cx="3049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Simplified eqns. become</a:t>
            </a:r>
            <a:endParaRPr lang="zh-CN" altLang="en-US" sz="2000" dirty="0" err="1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4AECAC7-6F5C-40FC-852A-F57828D33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322" y="1382447"/>
            <a:ext cx="1574881" cy="60328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B8DEA4A-B64B-48B0-B1DC-8CF016710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72" y="1978495"/>
            <a:ext cx="4965955" cy="647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0DB6DA5-2C13-4F7C-98F4-647422492FB5}"/>
                  </a:ext>
                </a:extLst>
              </p:cNvPr>
              <p:cNvSpPr txBox="1"/>
              <p:nvPr/>
            </p:nvSpPr>
            <p:spPr>
              <a:xfrm>
                <a:off x="4394074" y="3119248"/>
                <a:ext cx="180754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altLang="zh-CN" sz="2000" dirty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zh-CN" sz="200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altLang="zh-CN" sz="200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r>
                            <a:rPr lang="en-US" altLang="zh-CN" sz="200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0DB6DA5-2C13-4F7C-98F4-647422492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074" y="3119248"/>
                <a:ext cx="1807546" cy="707886"/>
              </a:xfrm>
              <a:prstGeom prst="rect">
                <a:avLst/>
              </a:prstGeom>
              <a:blipFill>
                <a:blip r:embed="rId4"/>
                <a:stretch>
                  <a:fillRect b="-9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头: 右 3">
            <a:extLst>
              <a:ext uri="{FF2B5EF4-FFF2-40B4-BE49-F238E27FC236}">
                <a16:creationId xmlns:a16="http://schemas.microsoft.com/office/drawing/2014/main" id="{9279B6D3-D891-4493-800B-32A6461AB6FF}"/>
              </a:ext>
            </a:extLst>
          </p:cNvPr>
          <p:cNvSpPr/>
          <p:nvPr/>
        </p:nvSpPr>
        <p:spPr>
          <a:xfrm>
            <a:off x="6201620" y="3355390"/>
            <a:ext cx="349886" cy="2356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DEDD27C-FC1C-423B-B9DB-08F76D40A19D}"/>
                  </a:ext>
                </a:extLst>
              </p:cNvPr>
              <p:cNvSpPr txBox="1"/>
              <p:nvPr/>
            </p:nvSpPr>
            <p:spPr>
              <a:xfrm>
                <a:off x="6806384" y="3222098"/>
                <a:ext cx="30473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𝑔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zh-CN" altLang="en-US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𝑔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0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𝑢</m:t>
                            </m:r>
                          </m:e>
                        </m:acc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DEDD27C-FC1C-423B-B9DB-08F76D40A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384" y="3222098"/>
                <a:ext cx="3047309" cy="400110"/>
              </a:xfrm>
              <a:prstGeom prst="rect">
                <a:avLst/>
              </a:prstGeom>
              <a:blipFill>
                <a:blip r:embed="rId5"/>
                <a:stretch>
                  <a:fillRect t="-7692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A017FF2-1EF3-4854-AF13-156BB7F8BF4F}"/>
                  </a:ext>
                </a:extLst>
              </p:cNvPr>
              <p:cNvSpPr txBox="1"/>
              <p:nvPr/>
            </p:nvSpPr>
            <p:spPr>
              <a:xfrm>
                <a:off x="600476" y="3999469"/>
                <a:ext cx="104825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Here we can obtain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;  </m:t>
                    </m:r>
                    <m:acc>
                      <m:accPr>
                        <m:chr m:val="̅"/>
                        <m:ctrlP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𝑢</m:t>
                        </m:r>
                      </m:e>
                    </m:acc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𝑢</m:t>
                        </m:r>
                      </m:e>
                    </m:acc>
                    <m:r>
                      <a:rPr lang="en-US" altLang="zh-CN" sz="2000" b="0" i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𝑎</m:t>
                    </m:r>
                    <m:r>
                      <a:rPr lang="en-US" altLang="zh-CN" sz="2000" b="0" i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in base flow when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is given </a:t>
                </a:r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A017FF2-1EF3-4854-AF13-156BB7F8B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76" y="3999469"/>
                <a:ext cx="10482548" cy="400110"/>
              </a:xfrm>
              <a:prstGeom prst="rect">
                <a:avLst/>
              </a:prstGeom>
              <a:blipFill>
                <a:blip r:embed="rId6"/>
                <a:stretch>
                  <a:fillRect l="-640" t="-6061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D6FE8C54-A54A-4ADC-8DC0-ABD70AEACFCB}"/>
              </a:ext>
            </a:extLst>
          </p:cNvPr>
          <p:cNvSpPr/>
          <p:nvPr/>
        </p:nvSpPr>
        <p:spPr>
          <a:xfrm>
            <a:off x="6773762" y="3019425"/>
            <a:ext cx="3079931" cy="8527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80AD68BE-6BEA-4C49-891C-1771F4A35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476" y="907804"/>
            <a:ext cx="2333223" cy="28122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30EAC2A-8024-4173-9082-4D0AB4173FF8}"/>
                  </a:ext>
                </a:extLst>
              </p:cNvPr>
              <p:cNvSpPr txBox="1"/>
              <p:nvPr/>
            </p:nvSpPr>
            <p:spPr>
              <a:xfrm>
                <a:off x="600476" y="4517654"/>
                <a:ext cx="1081047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In stability analysis we focus on general effects of small perturbations, </a:t>
                </a:r>
              </a:p>
              <a:p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thus a better argument is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be large enough</a:t>
                </a:r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30EAC2A-8024-4173-9082-4D0AB4173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76" y="4517654"/>
                <a:ext cx="10810474" cy="707886"/>
              </a:xfrm>
              <a:prstGeom prst="rect">
                <a:avLst/>
              </a:prstGeom>
              <a:blipFill>
                <a:blip r:embed="rId8"/>
                <a:stretch>
                  <a:fillRect l="-620" t="-3448" b="-1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68E333F-DF2B-410E-BC44-D60D0A2FD0E0}"/>
                  </a:ext>
                </a:extLst>
              </p:cNvPr>
              <p:cNvSpPr txBox="1"/>
              <p:nvPr/>
            </p:nvSpPr>
            <p:spPr>
              <a:xfrm>
                <a:off x="757070" y="5704648"/>
                <a:ext cx="21766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0" dirty="0">
                    <a:solidFill>
                      <a:schemeClr val="tx1"/>
                    </a:solidFill>
                    <a:cs typeface="Arial" pitchFamily="34" charset="0"/>
                  </a:rPr>
                  <a:t>When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→∞</m:t>
                    </m:r>
                  </m:oMath>
                </a14:m>
                <a:endParaRPr lang="zh-CN" altLang="en-US" sz="20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68E333F-DF2B-410E-BC44-D60D0A2FD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70" y="5704648"/>
                <a:ext cx="2176629" cy="400110"/>
              </a:xfrm>
              <a:prstGeom prst="rect">
                <a:avLst/>
              </a:prstGeom>
              <a:blipFill>
                <a:blip r:embed="rId9"/>
                <a:stretch>
                  <a:fillRect l="-2801" t="-7692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内容占位符 3">
            <a:extLst>
              <a:ext uri="{FF2B5EF4-FFF2-40B4-BE49-F238E27FC236}">
                <a16:creationId xmlns:a16="http://schemas.microsoft.com/office/drawing/2014/main" id="{FAD3F6E1-B681-4DD3-95B9-85984C5556E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086" t="75491" r="40823" b="5679"/>
          <a:stretch/>
        </p:blipFill>
        <p:spPr>
          <a:xfrm>
            <a:off x="2913407" y="5339503"/>
            <a:ext cx="2587872" cy="12212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1749FAA-C7D3-4B4E-8FBB-907C8B36FE5E}"/>
                  </a:ext>
                </a:extLst>
              </p:cNvPr>
              <p:cNvSpPr txBox="1"/>
              <p:nvPr/>
            </p:nvSpPr>
            <p:spPr>
              <a:xfrm>
                <a:off x="6086701" y="5749748"/>
                <a:ext cx="48354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Here mark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𝑠</m:t>
                    </m:r>
                  </m:oMath>
                </a14:m>
                <a:r>
                  <a:rPr lang="zh-CN" altLang="en-US" sz="14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14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means stable case, not free surface any more</a:t>
                </a:r>
                <a:endParaRPr lang="zh-CN" altLang="en-US" sz="14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1749FAA-C7D3-4B4E-8FBB-907C8B36F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701" y="5749748"/>
                <a:ext cx="4835426" cy="307777"/>
              </a:xfrm>
              <a:prstGeom prst="rect">
                <a:avLst/>
              </a:prstGeom>
              <a:blipFill>
                <a:blip r:embed="rId11"/>
                <a:stretch>
                  <a:fillRect l="-378"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083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65AE9D3-1B32-4F0B-A1AB-8950FAE89D7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04800" y="838200"/>
                <a:ext cx="10953750" cy="4857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After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to parameterize the base flow, it is easy to get disturbance equations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065AE9D3-1B32-4F0B-A1AB-8950FAE89D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04800" y="838200"/>
                <a:ext cx="10953750" cy="485775"/>
              </a:xfrm>
              <a:blipFill>
                <a:blip r:embed="rId2"/>
                <a:stretch>
                  <a:fillRect l="-501" t="-7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0FC697F2-A863-4EFC-950F-6DEBD4BC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Perturbation flow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A8EB38-E0D4-4373-8D20-4E304277D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241" y="1369405"/>
            <a:ext cx="1308167" cy="4000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0C8E3F0-5A3D-4679-8BAE-3026626C6D4B}"/>
                  </a:ext>
                </a:extLst>
              </p:cNvPr>
              <p:cNvSpPr txBox="1"/>
              <p:nvPr/>
            </p:nvSpPr>
            <p:spPr>
              <a:xfrm>
                <a:off x="6096000" y="1400164"/>
                <a:ext cx="19174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={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𝑢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𝑣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}</m:t>
                    </m:r>
                  </m:oMath>
                </a14:m>
                <a:endParaRPr lang="zh-CN" altLang="en-US" sz="16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0C8E3F0-5A3D-4679-8BAE-3026626C6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400164"/>
                <a:ext cx="1917448" cy="338554"/>
              </a:xfrm>
              <a:prstGeom prst="rect">
                <a:avLst/>
              </a:prstGeom>
              <a:blipFill>
                <a:blip r:embed="rId4"/>
                <a:stretch>
                  <a:fillRect l="-1587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1395664B-C683-4A16-8458-0D54928EE84D}"/>
              </a:ext>
            </a:extLst>
          </p:cNvPr>
          <p:cNvGrpSpPr/>
          <p:nvPr/>
        </p:nvGrpSpPr>
        <p:grpSpPr>
          <a:xfrm>
            <a:off x="0" y="2454341"/>
            <a:ext cx="8833798" cy="1560055"/>
            <a:chOff x="1235947" y="2318700"/>
            <a:chExt cx="8833798" cy="156005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2765634-06B4-4BD6-86A0-5EDEAD0674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65895"/>
            <a:stretch/>
          </p:blipFill>
          <p:spPr>
            <a:xfrm>
              <a:off x="1235947" y="2318700"/>
              <a:ext cx="8296674" cy="56716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A012338-E9B6-442C-9014-A36687C18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3090" b="37700"/>
            <a:stretch/>
          </p:blipFill>
          <p:spPr>
            <a:xfrm>
              <a:off x="1633338" y="2796988"/>
              <a:ext cx="8296674" cy="48577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0BB0FB4-0D23-44C8-A8DA-2BC06E2D4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4162"/>
            <a:stretch/>
          </p:blipFill>
          <p:spPr>
            <a:xfrm>
              <a:off x="1773071" y="3282763"/>
              <a:ext cx="8296674" cy="595992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B68A02F9-73F0-4BA2-9009-09E248506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0571" y="1494115"/>
            <a:ext cx="2044910" cy="303737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88BED47-8432-4796-821A-F51D926FD025}"/>
              </a:ext>
            </a:extLst>
          </p:cNvPr>
          <p:cNvSpPr txBox="1"/>
          <p:nvPr/>
        </p:nvSpPr>
        <p:spPr>
          <a:xfrm>
            <a:off x="304800" y="4662700"/>
            <a:ext cx="11884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Notice that due to the homogeneity of eqns., fluctuating part can be expressed by normal mode method</a:t>
            </a:r>
            <a:endParaRPr lang="zh-CN" altLang="en-US" sz="2000" dirty="0" err="1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0F78AB2-7D48-47E8-BC5E-642C565A20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2596" y="5059597"/>
            <a:ext cx="2341703" cy="13982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4A601C5-157E-4D6B-9333-26DBD519F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5210" y="2569802"/>
            <a:ext cx="1066855" cy="552478"/>
          </a:xfrm>
          <a:prstGeom prst="rect">
            <a:avLst/>
          </a:prstGeom>
        </p:spPr>
      </p:pic>
      <p:pic>
        <p:nvPicPr>
          <p:cNvPr id="14" name="内容占位符 3">
            <a:extLst>
              <a:ext uri="{FF2B5EF4-FFF2-40B4-BE49-F238E27FC236}">
                <a16:creationId xmlns:a16="http://schemas.microsoft.com/office/drawing/2014/main" id="{6A58457D-6127-45A9-97A4-69B698818F0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086" t="75491" r="40823" b="5679"/>
          <a:stretch/>
        </p:blipFill>
        <p:spPr>
          <a:xfrm>
            <a:off x="10266707" y="3122280"/>
            <a:ext cx="1925293" cy="9085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42028A9-8BC2-4369-BF55-456F86F6DE7B}"/>
                  </a:ext>
                </a:extLst>
              </p:cNvPr>
              <p:cNvSpPr/>
              <p:nvPr/>
            </p:nvSpPr>
            <p:spPr>
              <a:xfrm>
                <a:off x="1077962" y="3028951"/>
                <a:ext cx="3496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42028A9-8BC2-4369-BF55-456F86F6DE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962" y="3028951"/>
                <a:ext cx="349648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EF6EC90-333C-49BE-9EC2-ADD08A1C874E}"/>
                  </a:ext>
                </a:extLst>
              </p:cNvPr>
              <p:cNvSpPr/>
              <p:nvPr/>
            </p:nvSpPr>
            <p:spPr>
              <a:xfrm>
                <a:off x="10275210" y="2284702"/>
                <a:ext cx="8197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1400" i="1" dirty="0" smtClean="0">
                          <a:latin typeface="Cambria Math" panose="02040503050406030204" pitchFamily="18" charset="0"/>
                        </a:rPr>
                        <m:t>=1.2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EF6EC90-333C-49BE-9EC2-ADD08A1C8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210" y="2284702"/>
                <a:ext cx="81971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71B4111C-C5A3-4615-B64C-4F3D15ABA8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798" y="5094630"/>
            <a:ext cx="6179052" cy="15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14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65AE9D3-1B32-4F0B-A1AB-8950FAE89D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799" y="838200"/>
            <a:ext cx="11420475" cy="485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Then plug fluctuating part into governing eqns. and subtract the base flow part we can get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C697F2-A863-4EFC-950F-6DEBD4BC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Perturbation flow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E088D55-872F-46CE-87BF-83EC0F312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01" y="1518680"/>
            <a:ext cx="7856491" cy="1363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52F9CC0-B261-4A81-918A-6768BB656E45}"/>
                  </a:ext>
                </a:extLst>
              </p:cNvPr>
              <p:cNvSpPr/>
              <p:nvPr/>
            </p:nvSpPr>
            <p:spPr>
              <a:xfrm>
                <a:off x="3566265" y="1985033"/>
                <a:ext cx="3496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52F9CC0-B261-4A81-918A-6768BB656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265" y="1985033"/>
                <a:ext cx="34964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8A7D4C77-8744-4A28-97FE-ED69471CF003}"/>
              </a:ext>
            </a:extLst>
          </p:cNvPr>
          <p:cNvGrpSpPr/>
          <p:nvPr/>
        </p:nvGrpSpPr>
        <p:grpSpPr>
          <a:xfrm>
            <a:off x="8605392" y="4850945"/>
            <a:ext cx="2044910" cy="1484677"/>
            <a:chOff x="5199989" y="4078039"/>
            <a:chExt cx="2044910" cy="1484677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68A02F9-73F0-4BA2-9009-09E248506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8057"/>
            <a:stretch/>
          </p:blipFill>
          <p:spPr>
            <a:xfrm>
              <a:off x="5199989" y="4346374"/>
              <a:ext cx="2044910" cy="362766"/>
            </a:xfrm>
            <a:prstGeom prst="rect">
              <a:avLst/>
            </a:prstGeom>
          </p:spPr>
        </p:pic>
        <p:pic>
          <p:nvPicPr>
            <p:cNvPr id="14" name="内容占位符 3">
              <a:extLst>
                <a:ext uri="{FF2B5EF4-FFF2-40B4-BE49-F238E27FC236}">
                  <a16:creationId xmlns:a16="http://schemas.microsoft.com/office/drawing/2014/main" id="{6A58457D-6127-45A9-97A4-69B698818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086" t="75491" r="40823" b="5679"/>
            <a:stretch/>
          </p:blipFill>
          <p:spPr>
            <a:xfrm>
              <a:off x="5314842" y="4654151"/>
              <a:ext cx="1925293" cy="9085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BE8CFF95-0A2D-4D99-8E24-A0AB62328FCC}"/>
                    </a:ext>
                  </a:extLst>
                </p:cNvPr>
                <p:cNvSpPr/>
                <p:nvPr/>
              </p:nvSpPr>
              <p:spPr>
                <a:xfrm>
                  <a:off x="5328109" y="4078039"/>
                  <a:ext cx="81971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  <m:t>=1.2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BE8CFF95-0A2D-4D99-8E24-A0AB62328F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109" y="4078039"/>
                  <a:ext cx="819712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69BDC32-0C19-4C17-96A7-16C22704F6B7}"/>
              </a:ext>
            </a:extLst>
          </p:cNvPr>
          <p:cNvGrpSpPr/>
          <p:nvPr/>
        </p:nvGrpSpPr>
        <p:grpSpPr>
          <a:xfrm>
            <a:off x="8605392" y="3076419"/>
            <a:ext cx="3500883" cy="1768634"/>
            <a:chOff x="7253402" y="3095656"/>
            <a:chExt cx="3791145" cy="1892397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B1BB3D0-2843-4F47-A8C0-1258F6682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3402" y="3095656"/>
              <a:ext cx="3791145" cy="18923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CA49C616-6071-42CA-9D27-C54F5E427A7D}"/>
                    </a:ext>
                  </a:extLst>
                </p:cNvPr>
                <p:cNvSpPr/>
                <p:nvPr/>
              </p:nvSpPr>
              <p:spPr>
                <a:xfrm>
                  <a:off x="8538375" y="3180470"/>
                  <a:ext cx="333745" cy="49705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CA49C616-6071-42CA-9D27-C54F5E427A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8375" y="3180470"/>
                  <a:ext cx="333745" cy="497059"/>
                </a:xfrm>
                <a:prstGeom prst="rect">
                  <a:avLst/>
                </a:prstGeom>
                <a:blipFill>
                  <a:blip r:embed="rId8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箭头: 下 24">
            <a:extLst>
              <a:ext uri="{FF2B5EF4-FFF2-40B4-BE49-F238E27FC236}">
                <a16:creationId xmlns:a16="http://schemas.microsoft.com/office/drawing/2014/main" id="{04FC4450-A3F0-4303-BF58-AD149874A39C}"/>
              </a:ext>
            </a:extLst>
          </p:cNvPr>
          <p:cNvSpPr/>
          <p:nvPr/>
        </p:nvSpPr>
        <p:spPr>
          <a:xfrm>
            <a:off x="4332735" y="2677100"/>
            <a:ext cx="428625" cy="4764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3617A22-E073-4F17-8373-11CE8F8FBD65}"/>
                  </a:ext>
                </a:extLst>
              </p:cNvPr>
              <p:cNvSpPr txBox="1"/>
              <p:nvPr/>
            </p:nvSpPr>
            <p:spPr>
              <a:xfrm>
                <a:off x="453417" y="3576177"/>
                <a:ext cx="39809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If solutions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</m:oMath>
                </a14:m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are non-trivial, then</a:t>
                </a:r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3617A22-E073-4F17-8373-11CE8F8F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17" y="3576177"/>
                <a:ext cx="3980962" cy="400110"/>
              </a:xfrm>
              <a:prstGeom prst="rect">
                <a:avLst/>
              </a:prstGeom>
              <a:blipFill>
                <a:blip r:embed="rId9"/>
                <a:stretch>
                  <a:fillRect l="-1531" t="-7692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B3325B9-0CFA-402A-9900-88F753702C69}"/>
                  </a:ext>
                </a:extLst>
              </p:cNvPr>
              <p:cNvSpPr txBox="1"/>
              <p:nvPr/>
            </p:nvSpPr>
            <p:spPr>
              <a:xfrm>
                <a:off x="4039655" y="3155686"/>
                <a:ext cx="10937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Γ</m:t>
                      </m:r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B3325B9-0CFA-402A-9900-88F753702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655" y="3155686"/>
                <a:ext cx="1093761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6A0BD92-1D40-4E32-AB4D-78EC794F4AD1}"/>
                  </a:ext>
                </a:extLst>
              </p:cNvPr>
              <p:cNvSpPr txBox="1"/>
              <p:nvPr/>
            </p:nvSpPr>
            <p:spPr>
              <a:xfrm>
                <a:off x="3840273" y="4197804"/>
                <a:ext cx="14925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det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Γ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6A0BD92-1D40-4E32-AB4D-78EC794F4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73" y="4197804"/>
                <a:ext cx="149252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箭头: 下 28">
            <a:extLst>
              <a:ext uri="{FF2B5EF4-FFF2-40B4-BE49-F238E27FC236}">
                <a16:creationId xmlns:a16="http://schemas.microsoft.com/office/drawing/2014/main" id="{4B551FA9-CEC1-4065-83E1-E20D23568471}"/>
              </a:ext>
            </a:extLst>
          </p:cNvPr>
          <p:cNvSpPr/>
          <p:nvPr/>
        </p:nvSpPr>
        <p:spPr>
          <a:xfrm>
            <a:off x="4332735" y="4854969"/>
            <a:ext cx="428625" cy="4764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B31B907-44F8-43D9-91F6-C989E2365360}"/>
                  </a:ext>
                </a:extLst>
              </p:cNvPr>
              <p:cNvSpPr txBox="1"/>
              <p:nvPr/>
            </p:nvSpPr>
            <p:spPr>
              <a:xfrm>
                <a:off x="453417" y="5388375"/>
                <a:ext cx="6518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At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𝑅𝑒</m:t>
                    </m:r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𝐹𝑟</m:t>
                    </m:r>
                  </m:oMath>
                </a14:m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, we can obtain the dispersion relation</a:t>
                </a:r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B31B907-44F8-43D9-91F6-C989E2365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17" y="5388375"/>
                <a:ext cx="6518195" cy="400110"/>
              </a:xfrm>
              <a:prstGeom prst="rect">
                <a:avLst/>
              </a:prstGeom>
              <a:blipFill>
                <a:blip r:embed="rId12"/>
                <a:stretch>
                  <a:fillRect l="-935" t="-7576" r="-93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3BD1E80-99AD-48AD-BF92-9C9D98DDE441}"/>
                  </a:ext>
                </a:extLst>
              </p:cNvPr>
              <p:cNvSpPr txBox="1"/>
              <p:nvPr/>
            </p:nvSpPr>
            <p:spPr>
              <a:xfrm>
                <a:off x="3411695" y="5921781"/>
                <a:ext cx="26993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−(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3BD1E80-99AD-48AD-BF92-9C9D98DDE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95" y="5921781"/>
                <a:ext cx="2699329" cy="400110"/>
              </a:xfrm>
              <a:prstGeom prst="rect">
                <a:avLst/>
              </a:prstGeom>
              <a:blipFill>
                <a:blip r:embed="rId1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048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FE15D015-9E7F-4A36-B3A6-160612EF9BF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04800" y="838201"/>
                <a:ext cx="10982325" cy="57418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As we discussed, we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fix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 find the evolution of the perturbation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FE15D015-9E7F-4A36-B3A6-160612EF9B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04800" y="838201"/>
                <a:ext cx="10982325" cy="574184"/>
              </a:xfrm>
              <a:blipFill>
                <a:blip r:embed="rId2"/>
                <a:stretch>
                  <a:fillRect l="-555" t="-6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DAD63AD4-F1A4-4975-AA9E-77E2B5AF1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Growth-rate in temporal stability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E271F2A-E535-41A7-B8D8-6A78A6CAA97B}"/>
              </a:ext>
            </a:extLst>
          </p:cNvPr>
          <p:cNvGrpSpPr/>
          <p:nvPr/>
        </p:nvGrpSpPr>
        <p:grpSpPr>
          <a:xfrm>
            <a:off x="8836122" y="1109966"/>
            <a:ext cx="3685551" cy="4285290"/>
            <a:chOff x="7866701" y="1491558"/>
            <a:chExt cx="3685551" cy="428529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971B0B1-817B-4FAE-9F78-2B540940B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6701" y="1963580"/>
              <a:ext cx="3685551" cy="3813268"/>
            </a:xfrm>
            <a:prstGeom prst="rect">
              <a:avLst/>
            </a:prstGeom>
          </p:spPr>
        </p:pic>
        <p:sp>
          <p:nvSpPr>
            <p:cNvPr id="5" name="箭头: 下 4">
              <a:extLst>
                <a:ext uri="{FF2B5EF4-FFF2-40B4-BE49-F238E27FC236}">
                  <a16:creationId xmlns:a16="http://schemas.microsoft.com/office/drawing/2014/main" id="{966C9570-C86E-4927-B027-A1A10AF8706B}"/>
                </a:ext>
              </a:extLst>
            </p:cNvPr>
            <p:cNvSpPr/>
            <p:nvPr/>
          </p:nvSpPr>
          <p:spPr>
            <a:xfrm>
              <a:off x="8180427" y="2200323"/>
              <a:ext cx="323966" cy="56376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B55AFCE3-418C-43B6-B568-525D79621CD9}"/>
                </a:ext>
              </a:extLst>
            </p:cNvPr>
            <p:cNvCxnSpPr/>
            <p:nvPr/>
          </p:nvCxnSpPr>
          <p:spPr>
            <a:xfrm rot="1694851">
              <a:off x="8777902" y="3365033"/>
              <a:ext cx="6754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3BFDB3B2-C385-4643-B0E2-949481AEA049}"/>
                </a:ext>
              </a:extLst>
            </p:cNvPr>
            <p:cNvCxnSpPr/>
            <p:nvPr/>
          </p:nvCxnSpPr>
          <p:spPr>
            <a:xfrm rot="1694851" flipV="1">
              <a:off x="8940827" y="2717535"/>
              <a:ext cx="0" cy="5185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圆柱形 7">
              <a:extLst>
                <a:ext uri="{FF2B5EF4-FFF2-40B4-BE49-F238E27FC236}">
                  <a16:creationId xmlns:a16="http://schemas.microsoft.com/office/drawing/2014/main" id="{B645E13E-E572-4720-8397-09A32CC28423}"/>
                </a:ext>
              </a:extLst>
            </p:cNvPr>
            <p:cNvSpPr/>
            <p:nvPr/>
          </p:nvSpPr>
          <p:spPr>
            <a:xfrm>
              <a:off x="8112766" y="1804944"/>
              <a:ext cx="469783" cy="1048624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ED445C8-6743-4796-B561-A46588BB7594}"/>
                </a:ext>
              </a:extLst>
            </p:cNvPr>
            <p:cNvCxnSpPr/>
            <p:nvPr/>
          </p:nvCxnSpPr>
          <p:spPr>
            <a:xfrm>
              <a:off x="8322491" y="1670720"/>
              <a:ext cx="2600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483E21BA-FE24-4C99-83A0-0EE77AFBCEAE}"/>
                    </a:ext>
                  </a:extLst>
                </p:cNvPr>
                <p:cNvSpPr txBox="1"/>
                <p:nvPr/>
              </p:nvSpPr>
              <p:spPr>
                <a:xfrm>
                  <a:off x="8504393" y="1491558"/>
                  <a:ext cx="38234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 err="1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483E21BA-FE24-4C99-83A0-0EE77AFBC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93" y="1491558"/>
                  <a:ext cx="382349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3765E4A4-97D6-4EA5-8C05-FAF10686D0F0}"/>
                    </a:ext>
                  </a:extLst>
                </p:cNvPr>
                <p:cNvSpPr txBox="1"/>
                <p:nvPr/>
              </p:nvSpPr>
              <p:spPr>
                <a:xfrm>
                  <a:off x="9259582" y="3205202"/>
                  <a:ext cx="33810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000" dirty="0" err="1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3765E4A4-97D6-4EA5-8C05-FAF10686D0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9582" y="3205202"/>
                  <a:ext cx="338105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CF848EDA-8639-4D06-98FE-EF4D18B921F8}"/>
                    </a:ext>
                  </a:extLst>
                </p:cNvPr>
                <p:cNvSpPr txBox="1"/>
                <p:nvPr/>
              </p:nvSpPr>
              <p:spPr>
                <a:xfrm>
                  <a:off x="9005747" y="2584439"/>
                  <a:ext cx="33810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000" dirty="0" err="1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CF848EDA-8639-4D06-98FE-EF4D18B921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5747" y="2584439"/>
                  <a:ext cx="338105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852844A5-3A1F-4684-B81E-2CA19F686830}"/>
                    </a:ext>
                  </a:extLst>
                </p:cNvPr>
                <p:cNvSpPr txBox="1"/>
                <p:nvPr/>
              </p:nvSpPr>
              <p:spPr>
                <a:xfrm>
                  <a:off x="8836397" y="2965994"/>
                  <a:ext cx="55842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⊙</m:t>
                        </m:r>
                        <m:r>
                          <a:rPr lang="en-US" altLang="zh-CN" sz="1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1400" dirty="0" err="1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852844A5-3A1F-4684-B81E-2CA19F6868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6397" y="2965994"/>
                  <a:ext cx="558423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1A75E32-0B5B-4FAE-A2C1-E102E54C0C15}"/>
              </a:ext>
            </a:extLst>
          </p:cNvPr>
          <p:cNvSpPr txBox="1"/>
          <p:nvPr/>
        </p:nvSpPr>
        <p:spPr>
          <a:xfrm>
            <a:off x="304800" y="1566273"/>
            <a:ext cx="7571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After find out the dispersion relation, back to our perturbation form</a:t>
            </a:r>
            <a:endParaRPr lang="zh-CN" altLang="en-US" sz="2000" dirty="0" err="1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FA2DB6C-6FCE-4586-82A3-4A1892552513}"/>
              </a:ext>
            </a:extLst>
          </p:cNvPr>
          <p:cNvCxnSpPr>
            <a:cxnSpLocks/>
          </p:cNvCxnSpPr>
          <p:nvPr/>
        </p:nvCxnSpPr>
        <p:spPr>
          <a:xfrm flipH="1">
            <a:off x="11008571" y="2862150"/>
            <a:ext cx="393671" cy="65545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A23F3C8-506E-4935-94F9-01AC6F3149F9}"/>
                  </a:ext>
                </a:extLst>
              </p:cNvPr>
              <p:cNvSpPr/>
              <p:nvPr/>
            </p:nvSpPr>
            <p:spPr>
              <a:xfrm>
                <a:off x="10931530" y="2410419"/>
                <a:ext cx="10973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b="1" i="1" dirty="0">
                    <a:solidFill>
                      <a:srgbClr val="C00000"/>
                    </a:solidFill>
                  </a:rPr>
                  <a:t>Base flow</a:t>
                </a:r>
              </a:p>
              <a:p>
                <a:r>
                  <a:rPr lang="en-US" altLang="zh-CN" sz="1200" b="1" i="1" dirty="0">
                    <a:solidFill>
                      <a:srgbClr val="C00000"/>
                    </a:solidFill>
                  </a:rPr>
                  <a:t>fix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1200" b="1" i="1" dirty="0"/>
                  <a:t> </a:t>
                </a: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A23F3C8-506E-4935-94F9-01AC6F314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530" y="2410419"/>
                <a:ext cx="1097352" cy="461665"/>
              </a:xfrm>
              <a:prstGeom prst="rect">
                <a:avLst/>
              </a:prstGeom>
              <a:blipFill>
                <a:blip r:embed="rId8"/>
                <a:stretch>
                  <a:fillRect t="-1316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562814EA-8BB6-43CA-A877-6711382F5D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1940" y="1942111"/>
            <a:ext cx="2341703" cy="13982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FC7F077-6753-4E75-80A0-D0441160A808}"/>
                  </a:ext>
                </a:extLst>
              </p:cNvPr>
              <p:cNvSpPr txBox="1"/>
              <p:nvPr/>
            </p:nvSpPr>
            <p:spPr>
              <a:xfrm>
                <a:off x="304800" y="3517607"/>
                <a:ext cx="65053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Here we know that two wavenumbers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16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16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are real, </a:t>
                </a:r>
              </a:p>
              <a:p>
                <a:r>
                  <a:rPr lang="en-US" altLang="zh-CN" sz="16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and also we can define them as positive real to match the reality case</a:t>
                </a:r>
                <a:endParaRPr lang="zh-CN" altLang="en-US" sz="16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FC7F077-6753-4E75-80A0-D0441160A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517607"/>
                <a:ext cx="6505307" cy="584775"/>
              </a:xfrm>
              <a:prstGeom prst="rect">
                <a:avLst/>
              </a:prstGeom>
              <a:blipFill>
                <a:blip r:embed="rId10"/>
                <a:stretch>
                  <a:fillRect l="-469"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95112C6-0705-4DB4-8F70-8981E54E4FA0}"/>
                  </a:ext>
                </a:extLst>
              </p:cNvPr>
              <p:cNvSpPr txBox="1"/>
              <p:nvPr/>
            </p:nvSpPr>
            <p:spPr>
              <a:xfrm>
                <a:off x="295675" y="4189924"/>
                <a:ext cx="960365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While for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𝜔</m:t>
                    </m:r>
                    <m:r>
                      <a:rPr lang="en-US" altLang="zh-CN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(3 roots 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), after solving the dispersion relation it must be a complex number,</a:t>
                </a:r>
              </a:p>
              <a:p>
                <a:r>
                  <a:rPr lang="en-US" altLang="zh-CN" sz="16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that is because the characteristic function is complex</a:t>
                </a:r>
              </a:p>
              <a:p>
                <a:endParaRPr lang="en-US" altLang="zh-CN" sz="1600" dirty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95112C6-0705-4DB4-8F70-8981E54E4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75" y="4189924"/>
                <a:ext cx="9603655" cy="830997"/>
              </a:xfrm>
              <a:prstGeom prst="rect">
                <a:avLst/>
              </a:prstGeom>
              <a:blipFill>
                <a:blip r:embed="rId11"/>
                <a:stretch>
                  <a:fillRect l="-381" t="-2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681DD804-EFD7-4E2C-98C8-96860DF9EDE0}"/>
              </a:ext>
            </a:extLst>
          </p:cNvPr>
          <p:cNvSpPr/>
          <p:nvPr/>
        </p:nvSpPr>
        <p:spPr>
          <a:xfrm>
            <a:off x="295675" y="5343458"/>
            <a:ext cx="6034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600" dirty="0">
                <a:solidFill>
                  <a:srgbClr val="1F497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Thus when we consider exponential term of time, it will becomes</a:t>
            </a:r>
            <a:endParaRPr lang="zh-CN" altLang="en-US" sz="1600" dirty="0" err="1">
              <a:solidFill>
                <a:srgbClr val="1F497D">
                  <a:lumMod val="7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667DFE8-E027-46E8-9772-7C16BA564549}"/>
                  </a:ext>
                </a:extLst>
              </p:cNvPr>
              <p:cNvSpPr txBox="1"/>
              <p:nvPr/>
            </p:nvSpPr>
            <p:spPr>
              <a:xfrm>
                <a:off x="4316154" y="4858287"/>
                <a:ext cx="17798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𝜔</m:t>
                      </m:r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667DFE8-E027-46E8-9772-7C16BA564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154" y="4858287"/>
                <a:ext cx="1779846" cy="400110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>
            <a:extLst>
              <a:ext uri="{FF2B5EF4-FFF2-40B4-BE49-F238E27FC236}">
                <a16:creationId xmlns:a16="http://schemas.microsoft.com/office/drawing/2014/main" id="{D5A80662-6571-481B-A069-6E07DEE4DB00}"/>
              </a:ext>
            </a:extLst>
          </p:cNvPr>
          <p:cNvSpPr/>
          <p:nvPr/>
        </p:nvSpPr>
        <p:spPr>
          <a:xfrm>
            <a:off x="10089470" y="3484437"/>
            <a:ext cx="928628" cy="582738"/>
          </a:xfrm>
          <a:custGeom>
            <a:avLst/>
            <a:gdLst>
              <a:gd name="connsiteX0" fmla="*/ 0 w 1033403"/>
              <a:gd name="connsiteY0" fmla="*/ 0 h 211237"/>
              <a:gd name="connsiteX1" fmla="*/ 1033403 w 1033403"/>
              <a:gd name="connsiteY1" fmla="*/ 0 h 211237"/>
              <a:gd name="connsiteX2" fmla="*/ 1033403 w 1033403"/>
              <a:gd name="connsiteY2" fmla="*/ 211237 h 211237"/>
              <a:gd name="connsiteX3" fmla="*/ 0 w 1033403"/>
              <a:gd name="connsiteY3" fmla="*/ 211237 h 211237"/>
              <a:gd name="connsiteX4" fmla="*/ 0 w 1033403"/>
              <a:gd name="connsiteY4" fmla="*/ 0 h 211237"/>
              <a:gd name="connsiteX0" fmla="*/ 9525 w 1033403"/>
              <a:gd name="connsiteY0" fmla="*/ 0 h 220762"/>
              <a:gd name="connsiteX1" fmla="*/ 1033403 w 1033403"/>
              <a:gd name="connsiteY1" fmla="*/ 9525 h 220762"/>
              <a:gd name="connsiteX2" fmla="*/ 1033403 w 1033403"/>
              <a:gd name="connsiteY2" fmla="*/ 220762 h 220762"/>
              <a:gd name="connsiteX3" fmla="*/ 0 w 1033403"/>
              <a:gd name="connsiteY3" fmla="*/ 220762 h 220762"/>
              <a:gd name="connsiteX4" fmla="*/ 9525 w 1033403"/>
              <a:gd name="connsiteY4" fmla="*/ 0 h 220762"/>
              <a:gd name="connsiteX0" fmla="*/ 9525 w 1033403"/>
              <a:gd name="connsiteY0" fmla="*/ 0 h 220762"/>
              <a:gd name="connsiteX1" fmla="*/ 1033403 w 1033403"/>
              <a:gd name="connsiteY1" fmla="*/ 9525 h 220762"/>
              <a:gd name="connsiteX2" fmla="*/ 1033403 w 1033403"/>
              <a:gd name="connsiteY2" fmla="*/ 220762 h 220762"/>
              <a:gd name="connsiteX3" fmla="*/ 0 w 1033403"/>
              <a:gd name="connsiteY3" fmla="*/ 220762 h 220762"/>
              <a:gd name="connsiteX4" fmla="*/ 9525 w 1033403"/>
              <a:gd name="connsiteY4" fmla="*/ 0 h 220762"/>
              <a:gd name="connsiteX0" fmla="*/ 9525 w 1033403"/>
              <a:gd name="connsiteY0" fmla="*/ 0 h 220762"/>
              <a:gd name="connsiteX1" fmla="*/ 1033403 w 1033403"/>
              <a:gd name="connsiteY1" fmla="*/ 9525 h 220762"/>
              <a:gd name="connsiteX2" fmla="*/ 1033403 w 1033403"/>
              <a:gd name="connsiteY2" fmla="*/ 220762 h 220762"/>
              <a:gd name="connsiteX3" fmla="*/ 0 w 1033403"/>
              <a:gd name="connsiteY3" fmla="*/ 220762 h 220762"/>
              <a:gd name="connsiteX4" fmla="*/ 9525 w 1033403"/>
              <a:gd name="connsiteY4" fmla="*/ 0 h 220762"/>
              <a:gd name="connsiteX0" fmla="*/ 9525 w 1033403"/>
              <a:gd name="connsiteY0" fmla="*/ 19090 h 239852"/>
              <a:gd name="connsiteX1" fmla="*/ 814328 w 1033403"/>
              <a:gd name="connsiteY1" fmla="*/ 40 h 239852"/>
              <a:gd name="connsiteX2" fmla="*/ 1033403 w 1033403"/>
              <a:gd name="connsiteY2" fmla="*/ 239852 h 239852"/>
              <a:gd name="connsiteX3" fmla="*/ 0 w 1033403"/>
              <a:gd name="connsiteY3" fmla="*/ 239852 h 239852"/>
              <a:gd name="connsiteX4" fmla="*/ 9525 w 1033403"/>
              <a:gd name="connsiteY4" fmla="*/ 19090 h 239852"/>
              <a:gd name="connsiteX0" fmla="*/ 9525 w 1042928"/>
              <a:gd name="connsiteY0" fmla="*/ 19090 h 239852"/>
              <a:gd name="connsiteX1" fmla="*/ 814328 w 1042928"/>
              <a:gd name="connsiteY1" fmla="*/ 40 h 239852"/>
              <a:gd name="connsiteX2" fmla="*/ 1042928 w 1042928"/>
              <a:gd name="connsiteY2" fmla="*/ 116027 h 239852"/>
              <a:gd name="connsiteX3" fmla="*/ 0 w 1042928"/>
              <a:gd name="connsiteY3" fmla="*/ 239852 h 239852"/>
              <a:gd name="connsiteX4" fmla="*/ 9525 w 1042928"/>
              <a:gd name="connsiteY4" fmla="*/ 19090 h 239852"/>
              <a:gd name="connsiteX0" fmla="*/ 0 w 1033403"/>
              <a:gd name="connsiteY0" fmla="*/ 19090 h 582752"/>
              <a:gd name="connsiteX1" fmla="*/ 804803 w 1033403"/>
              <a:gd name="connsiteY1" fmla="*/ 40 h 582752"/>
              <a:gd name="connsiteX2" fmla="*/ 1033403 w 1033403"/>
              <a:gd name="connsiteY2" fmla="*/ 116027 h 582752"/>
              <a:gd name="connsiteX3" fmla="*/ 352425 w 1033403"/>
              <a:gd name="connsiteY3" fmla="*/ 582752 h 582752"/>
              <a:gd name="connsiteX4" fmla="*/ 0 w 1033403"/>
              <a:gd name="connsiteY4" fmla="*/ 19090 h 582752"/>
              <a:gd name="connsiteX0" fmla="*/ 0 w 976253"/>
              <a:gd name="connsiteY0" fmla="*/ 285767 h 582729"/>
              <a:gd name="connsiteX1" fmla="*/ 747653 w 976253"/>
              <a:gd name="connsiteY1" fmla="*/ 17 h 582729"/>
              <a:gd name="connsiteX2" fmla="*/ 976253 w 976253"/>
              <a:gd name="connsiteY2" fmla="*/ 116004 h 582729"/>
              <a:gd name="connsiteX3" fmla="*/ 295275 w 976253"/>
              <a:gd name="connsiteY3" fmla="*/ 582729 h 582729"/>
              <a:gd name="connsiteX4" fmla="*/ 0 w 976253"/>
              <a:gd name="connsiteY4" fmla="*/ 285767 h 582729"/>
              <a:gd name="connsiteX0" fmla="*/ 0 w 976253"/>
              <a:gd name="connsiteY0" fmla="*/ 285767 h 582729"/>
              <a:gd name="connsiteX1" fmla="*/ 747653 w 976253"/>
              <a:gd name="connsiteY1" fmla="*/ 17 h 582729"/>
              <a:gd name="connsiteX2" fmla="*/ 976253 w 976253"/>
              <a:gd name="connsiteY2" fmla="*/ 116004 h 582729"/>
              <a:gd name="connsiteX3" fmla="*/ 295275 w 976253"/>
              <a:gd name="connsiteY3" fmla="*/ 582729 h 582729"/>
              <a:gd name="connsiteX4" fmla="*/ 0 w 976253"/>
              <a:gd name="connsiteY4" fmla="*/ 285767 h 582729"/>
              <a:gd name="connsiteX0" fmla="*/ 0 w 976253"/>
              <a:gd name="connsiteY0" fmla="*/ 285767 h 582729"/>
              <a:gd name="connsiteX1" fmla="*/ 747653 w 976253"/>
              <a:gd name="connsiteY1" fmla="*/ 17 h 582729"/>
              <a:gd name="connsiteX2" fmla="*/ 976253 w 976253"/>
              <a:gd name="connsiteY2" fmla="*/ 116004 h 582729"/>
              <a:gd name="connsiteX3" fmla="*/ 295275 w 976253"/>
              <a:gd name="connsiteY3" fmla="*/ 582729 h 582729"/>
              <a:gd name="connsiteX4" fmla="*/ 0 w 976253"/>
              <a:gd name="connsiteY4" fmla="*/ 285767 h 582729"/>
              <a:gd name="connsiteX0" fmla="*/ 0 w 976253"/>
              <a:gd name="connsiteY0" fmla="*/ 285774 h 582736"/>
              <a:gd name="connsiteX1" fmla="*/ 747653 w 976253"/>
              <a:gd name="connsiteY1" fmla="*/ 24 h 582736"/>
              <a:gd name="connsiteX2" fmla="*/ 976253 w 976253"/>
              <a:gd name="connsiteY2" fmla="*/ 116011 h 582736"/>
              <a:gd name="connsiteX3" fmla="*/ 295275 w 976253"/>
              <a:gd name="connsiteY3" fmla="*/ 582736 h 582736"/>
              <a:gd name="connsiteX4" fmla="*/ 0 w 976253"/>
              <a:gd name="connsiteY4" fmla="*/ 285774 h 582736"/>
              <a:gd name="connsiteX0" fmla="*/ 0 w 919103"/>
              <a:gd name="connsiteY0" fmla="*/ 219105 h 582742"/>
              <a:gd name="connsiteX1" fmla="*/ 690503 w 919103"/>
              <a:gd name="connsiteY1" fmla="*/ 30 h 582742"/>
              <a:gd name="connsiteX2" fmla="*/ 919103 w 919103"/>
              <a:gd name="connsiteY2" fmla="*/ 116017 h 582742"/>
              <a:gd name="connsiteX3" fmla="*/ 238125 w 919103"/>
              <a:gd name="connsiteY3" fmla="*/ 582742 h 582742"/>
              <a:gd name="connsiteX4" fmla="*/ 0 w 919103"/>
              <a:gd name="connsiteY4" fmla="*/ 219105 h 582742"/>
              <a:gd name="connsiteX0" fmla="*/ 0 w 957203"/>
              <a:gd name="connsiteY0" fmla="*/ 209581 h 582743"/>
              <a:gd name="connsiteX1" fmla="*/ 728603 w 957203"/>
              <a:gd name="connsiteY1" fmla="*/ 31 h 582743"/>
              <a:gd name="connsiteX2" fmla="*/ 957203 w 957203"/>
              <a:gd name="connsiteY2" fmla="*/ 116018 h 582743"/>
              <a:gd name="connsiteX3" fmla="*/ 276225 w 957203"/>
              <a:gd name="connsiteY3" fmla="*/ 582743 h 582743"/>
              <a:gd name="connsiteX4" fmla="*/ 0 w 957203"/>
              <a:gd name="connsiteY4" fmla="*/ 209581 h 582743"/>
              <a:gd name="connsiteX0" fmla="*/ 0 w 957203"/>
              <a:gd name="connsiteY0" fmla="*/ 209581 h 582743"/>
              <a:gd name="connsiteX1" fmla="*/ 728603 w 957203"/>
              <a:gd name="connsiteY1" fmla="*/ 31 h 582743"/>
              <a:gd name="connsiteX2" fmla="*/ 957203 w 957203"/>
              <a:gd name="connsiteY2" fmla="*/ 116018 h 582743"/>
              <a:gd name="connsiteX3" fmla="*/ 276225 w 957203"/>
              <a:gd name="connsiteY3" fmla="*/ 582743 h 582743"/>
              <a:gd name="connsiteX4" fmla="*/ 0 w 957203"/>
              <a:gd name="connsiteY4" fmla="*/ 209581 h 582743"/>
              <a:gd name="connsiteX0" fmla="*/ 0 w 928628"/>
              <a:gd name="connsiteY0" fmla="*/ 266726 h 582738"/>
              <a:gd name="connsiteX1" fmla="*/ 700028 w 928628"/>
              <a:gd name="connsiteY1" fmla="*/ 26 h 582738"/>
              <a:gd name="connsiteX2" fmla="*/ 928628 w 928628"/>
              <a:gd name="connsiteY2" fmla="*/ 116013 h 582738"/>
              <a:gd name="connsiteX3" fmla="*/ 247650 w 928628"/>
              <a:gd name="connsiteY3" fmla="*/ 582738 h 582738"/>
              <a:gd name="connsiteX4" fmla="*/ 0 w 928628"/>
              <a:gd name="connsiteY4" fmla="*/ 266726 h 58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628" h="582738">
                <a:moveTo>
                  <a:pt x="0" y="266726"/>
                </a:moveTo>
                <a:cubicBezTo>
                  <a:pt x="427018" y="288951"/>
                  <a:pt x="358735" y="-3149"/>
                  <a:pt x="700028" y="26"/>
                </a:cubicBezTo>
                <a:lnTo>
                  <a:pt x="928628" y="116013"/>
                </a:lnTo>
                <a:lnTo>
                  <a:pt x="247650" y="582738"/>
                </a:lnTo>
                <a:cubicBezTo>
                  <a:pt x="250825" y="509151"/>
                  <a:pt x="149225" y="483188"/>
                  <a:pt x="0" y="266726"/>
                </a:cubicBezTo>
                <a:close/>
              </a:path>
            </a:pathLst>
          </a:custGeom>
          <a:pattFill prst="dkUpDiag">
            <a:fgClr>
              <a:schemeClr val="bg1"/>
            </a:fgClr>
            <a:bgClr>
              <a:srgbClr val="C00000"/>
            </a:bgClr>
          </a:patt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5F55B22-227A-457F-BFBF-9716966A2E15}"/>
                  </a:ext>
                </a:extLst>
              </p:cNvPr>
              <p:cNvSpPr txBox="1"/>
              <p:nvPr/>
            </p:nvSpPr>
            <p:spPr>
              <a:xfrm>
                <a:off x="4096189" y="5820330"/>
                <a:ext cx="3999621" cy="412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𝜔</m:t>
                          </m:r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5F55B22-227A-457F-BFBF-9716966A2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189" y="5820330"/>
                <a:ext cx="3999621" cy="41293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5ADAAA0F-A119-48ED-BE76-326FB0B4C44C}"/>
              </a:ext>
            </a:extLst>
          </p:cNvPr>
          <p:cNvSpPr/>
          <p:nvPr/>
        </p:nvSpPr>
        <p:spPr>
          <a:xfrm>
            <a:off x="7477126" y="5820330"/>
            <a:ext cx="533400" cy="4129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74DC2142-BDE1-4BEE-85F1-651756E7F422}"/>
              </a:ext>
            </a:extLst>
          </p:cNvPr>
          <p:cNvSpPr/>
          <p:nvPr/>
        </p:nvSpPr>
        <p:spPr>
          <a:xfrm rot="5400000">
            <a:off x="8296275" y="5820330"/>
            <a:ext cx="276225" cy="412934"/>
          </a:xfrm>
          <a:prstGeom prst="down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380F78A-2160-4400-852E-FF6F7ADF6E98}"/>
              </a:ext>
            </a:extLst>
          </p:cNvPr>
          <p:cNvSpPr txBox="1"/>
          <p:nvPr/>
        </p:nvSpPr>
        <p:spPr>
          <a:xfrm>
            <a:off x="8712138" y="5833154"/>
            <a:ext cx="3118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Damping or Growing term</a:t>
            </a:r>
            <a:endParaRPr lang="zh-CN" altLang="en-US" sz="2000" dirty="0" err="1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687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AD63AD4-F1A4-4975-AA9E-77E2B5AF1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Criterion of instability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E271F2A-E535-41A7-B8D8-6A78A6CAA97B}"/>
              </a:ext>
            </a:extLst>
          </p:cNvPr>
          <p:cNvGrpSpPr/>
          <p:nvPr/>
        </p:nvGrpSpPr>
        <p:grpSpPr>
          <a:xfrm>
            <a:off x="8836122" y="1109966"/>
            <a:ext cx="3685551" cy="4285290"/>
            <a:chOff x="7866701" y="1491558"/>
            <a:chExt cx="3685551" cy="428529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971B0B1-817B-4FAE-9F78-2B540940B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6701" y="1963580"/>
              <a:ext cx="3685551" cy="3813268"/>
            </a:xfrm>
            <a:prstGeom prst="rect">
              <a:avLst/>
            </a:prstGeom>
          </p:spPr>
        </p:pic>
        <p:sp>
          <p:nvSpPr>
            <p:cNvPr id="5" name="箭头: 下 4">
              <a:extLst>
                <a:ext uri="{FF2B5EF4-FFF2-40B4-BE49-F238E27FC236}">
                  <a16:creationId xmlns:a16="http://schemas.microsoft.com/office/drawing/2014/main" id="{966C9570-C86E-4927-B027-A1A10AF8706B}"/>
                </a:ext>
              </a:extLst>
            </p:cNvPr>
            <p:cNvSpPr/>
            <p:nvPr/>
          </p:nvSpPr>
          <p:spPr>
            <a:xfrm>
              <a:off x="8180427" y="2200323"/>
              <a:ext cx="323966" cy="56376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B55AFCE3-418C-43B6-B568-525D79621CD9}"/>
                </a:ext>
              </a:extLst>
            </p:cNvPr>
            <p:cNvCxnSpPr/>
            <p:nvPr/>
          </p:nvCxnSpPr>
          <p:spPr>
            <a:xfrm rot="1694851">
              <a:off x="8777902" y="3365033"/>
              <a:ext cx="6754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3BFDB3B2-C385-4643-B0E2-949481AEA049}"/>
                </a:ext>
              </a:extLst>
            </p:cNvPr>
            <p:cNvCxnSpPr/>
            <p:nvPr/>
          </p:nvCxnSpPr>
          <p:spPr>
            <a:xfrm rot="1694851" flipV="1">
              <a:off x="8940827" y="2717535"/>
              <a:ext cx="0" cy="5185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圆柱形 7">
              <a:extLst>
                <a:ext uri="{FF2B5EF4-FFF2-40B4-BE49-F238E27FC236}">
                  <a16:creationId xmlns:a16="http://schemas.microsoft.com/office/drawing/2014/main" id="{B645E13E-E572-4720-8397-09A32CC28423}"/>
                </a:ext>
              </a:extLst>
            </p:cNvPr>
            <p:cNvSpPr/>
            <p:nvPr/>
          </p:nvSpPr>
          <p:spPr>
            <a:xfrm>
              <a:off x="8112766" y="1804944"/>
              <a:ext cx="469783" cy="1048624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ED445C8-6743-4796-B561-A46588BB7594}"/>
                </a:ext>
              </a:extLst>
            </p:cNvPr>
            <p:cNvCxnSpPr/>
            <p:nvPr/>
          </p:nvCxnSpPr>
          <p:spPr>
            <a:xfrm>
              <a:off x="8322491" y="1670720"/>
              <a:ext cx="2600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483E21BA-FE24-4C99-83A0-0EE77AFBCEAE}"/>
                    </a:ext>
                  </a:extLst>
                </p:cNvPr>
                <p:cNvSpPr txBox="1"/>
                <p:nvPr/>
              </p:nvSpPr>
              <p:spPr>
                <a:xfrm>
                  <a:off x="8504393" y="1491558"/>
                  <a:ext cx="38234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 err="1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483E21BA-FE24-4C99-83A0-0EE77AFBC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393" y="1491558"/>
                  <a:ext cx="382349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3765E4A4-97D6-4EA5-8C05-FAF10686D0F0}"/>
                    </a:ext>
                  </a:extLst>
                </p:cNvPr>
                <p:cNvSpPr txBox="1"/>
                <p:nvPr/>
              </p:nvSpPr>
              <p:spPr>
                <a:xfrm>
                  <a:off x="9259582" y="3205202"/>
                  <a:ext cx="33810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000" dirty="0" err="1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3765E4A4-97D6-4EA5-8C05-FAF10686D0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9582" y="3205202"/>
                  <a:ext cx="338105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CF848EDA-8639-4D06-98FE-EF4D18B921F8}"/>
                    </a:ext>
                  </a:extLst>
                </p:cNvPr>
                <p:cNvSpPr txBox="1"/>
                <p:nvPr/>
              </p:nvSpPr>
              <p:spPr>
                <a:xfrm>
                  <a:off x="9005747" y="2584439"/>
                  <a:ext cx="33810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000" dirty="0" err="1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CF848EDA-8639-4D06-98FE-EF4D18B921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5747" y="2584439"/>
                  <a:ext cx="338105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852844A5-3A1F-4684-B81E-2CA19F686830}"/>
                    </a:ext>
                  </a:extLst>
                </p:cNvPr>
                <p:cNvSpPr txBox="1"/>
                <p:nvPr/>
              </p:nvSpPr>
              <p:spPr>
                <a:xfrm>
                  <a:off x="8836397" y="2965994"/>
                  <a:ext cx="55842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⊙</m:t>
                        </m:r>
                        <m:r>
                          <a:rPr lang="en-US" altLang="zh-CN" sz="14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1400" dirty="0" err="1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852844A5-3A1F-4684-B81E-2CA19F6868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6397" y="2965994"/>
                  <a:ext cx="558423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FA2DB6C-6FCE-4586-82A3-4A1892552513}"/>
              </a:ext>
            </a:extLst>
          </p:cNvPr>
          <p:cNvCxnSpPr>
            <a:cxnSpLocks/>
          </p:cNvCxnSpPr>
          <p:nvPr/>
        </p:nvCxnSpPr>
        <p:spPr>
          <a:xfrm flipH="1">
            <a:off x="11008571" y="2862150"/>
            <a:ext cx="393671" cy="65545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A23F3C8-506E-4935-94F9-01AC6F3149F9}"/>
                  </a:ext>
                </a:extLst>
              </p:cNvPr>
              <p:cNvSpPr/>
              <p:nvPr/>
            </p:nvSpPr>
            <p:spPr>
              <a:xfrm>
                <a:off x="10931530" y="2410419"/>
                <a:ext cx="10973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b="1" i="1" dirty="0">
                    <a:solidFill>
                      <a:srgbClr val="C00000"/>
                    </a:solidFill>
                  </a:rPr>
                  <a:t>Base flow</a:t>
                </a:r>
              </a:p>
              <a:p>
                <a:r>
                  <a:rPr lang="en-US" altLang="zh-CN" sz="1200" b="1" i="1" dirty="0">
                    <a:solidFill>
                      <a:srgbClr val="C00000"/>
                    </a:solidFill>
                  </a:rPr>
                  <a:t>fix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1200" b="1" i="1" dirty="0"/>
                  <a:t> </a:t>
                </a: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A23F3C8-506E-4935-94F9-01AC6F314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530" y="2410419"/>
                <a:ext cx="1097352" cy="461665"/>
              </a:xfrm>
              <a:prstGeom prst="rect">
                <a:avLst/>
              </a:prstGeom>
              <a:blipFill>
                <a:blip r:embed="rId7"/>
                <a:stretch>
                  <a:fillRect t="-1316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562814EA-8BB6-43CA-A877-6711382F5D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115" y="789724"/>
            <a:ext cx="2341703" cy="139828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681DD804-EFD7-4E2C-98C8-96860DF9EDE0}"/>
              </a:ext>
            </a:extLst>
          </p:cNvPr>
          <p:cNvSpPr/>
          <p:nvPr/>
        </p:nvSpPr>
        <p:spPr>
          <a:xfrm>
            <a:off x="86125" y="2163493"/>
            <a:ext cx="6034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600" dirty="0">
                <a:solidFill>
                  <a:srgbClr val="1F497D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Thus when we consider exponential term of time, it will becomes</a:t>
            </a:r>
            <a:endParaRPr lang="zh-CN" altLang="en-US" sz="1600" dirty="0" err="1">
              <a:solidFill>
                <a:srgbClr val="1F497D">
                  <a:lumMod val="7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667DFE8-E027-46E8-9772-7C16BA564549}"/>
                  </a:ext>
                </a:extLst>
              </p:cNvPr>
              <p:cNvSpPr txBox="1"/>
              <p:nvPr/>
            </p:nvSpPr>
            <p:spPr>
              <a:xfrm>
                <a:off x="2923445" y="889018"/>
                <a:ext cx="17798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𝜔</m:t>
                      </m:r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667DFE8-E027-46E8-9772-7C16BA564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445" y="889018"/>
                <a:ext cx="1779846" cy="400110"/>
              </a:xfrm>
              <a:prstGeom prst="rect">
                <a:avLst/>
              </a:prstGeom>
              <a:blipFill>
                <a:blip r:embed="rId9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>
            <a:extLst>
              <a:ext uri="{FF2B5EF4-FFF2-40B4-BE49-F238E27FC236}">
                <a16:creationId xmlns:a16="http://schemas.microsoft.com/office/drawing/2014/main" id="{D5A80662-6571-481B-A069-6E07DEE4DB00}"/>
              </a:ext>
            </a:extLst>
          </p:cNvPr>
          <p:cNvSpPr/>
          <p:nvPr/>
        </p:nvSpPr>
        <p:spPr>
          <a:xfrm>
            <a:off x="10089470" y="3484437"/>
            <a:ext cx="928628" cy="582738"/>
          </a:xfrm>
          <a:custGeom>
            <a:avLst/>
            <a:gdLst>
              <a:gd name="connsiteX0" fmla="*/ 0 w 1033403"/>
              <a:gd name="connsiteY0" fmla="*/ 0 h 211237"/>
              <a:gd name="connsiteX1" fmla="*/ 1033403 w 1033403"/>
              <a:gd name="connsiteY1" fmla="*/ 0 h 211237"/>
              <a:gd name="connsiteX2" fmla="*/ 1033403 w 1033403"/>
              <a:gd name="connsiteY2" fmla="*/ 211237 h 211237"/>
              <a:gd name="connsiteX3" fmla="*/ 0 w 1033403"/>
              <a:gd name="connsiteY3" fmla="*/ 211237 h 211237"/>
              <a:gd name="connsiteX4" fmla="*/ 0 w 1033403"/>
              <a:gd name="connsiteY4" fmla="*/ 0 h 211237"/>
              <a:gd name="connsiteX0" fmla="*/ 9525 w 1033403"/>
              <a:gd name="connsiteY0" fmla="*/ 0 h 220762"/>
              <a:gd name="connsiteX1" fmla="*/ 1033403 w 1033403"/>
              <a:gd name="connsiteY1" fmla="*/ 9525 h 220762"/>
              <a:gd name="connsiteX2" fmla="*/ 1033403 w 1033403"/>
              <a:gd name="connsiteY2" fmla="*/ 220762 h 220762"/>
              <a:gd name="connsiteX3" fmla="*/ 0 w 1033403"/>
              <a:gd name="connsiteY3" fmla="*/ 220762 h 220762"/>
              <a:gd name="connsiteX4" fmla="*/ 9525 w 1033403"/>
              <a:gd name="connsiteY4" fmla="*/ 0 h 220762"/>
              <a:gd name="connsiteX0" fmla="*/ 9525 w 1033403"/>
              <a:gd name="connsiteY0" fmla="*/ 0 h 220762"/>
              <a:gd name="connsiteX1" fmla="*/ 1033403 w 1033403"/>
              <a:gd name="connsiteY1" fmla="*/ 9525 h 220762"/>
              <a:gd name="connsiteX2" fmla="*/ 1033403 w 1033403"/>
              <a:gd name="connsiteY2" fmla="*/ 220762 h 220762"/>
              <a:gd name="connsiteX3" fmla="*/ 0 w 1033403"/>
              <a:gd name="connsiteY3" fmla="*/ 220762 h 220762"/>
              <a:gd name="connsiteX4" fmla="*/ 9525 w 1033403"/>
              <a:gd name="connsiteY4" fmla="*/ 0 h 220762"/>
              <a:gd name="connsiteX0" fmla="*/ 9525 w 1033403"/>
              <a:gd name="connsiteY0" fmla="*/ 0 h 220762"/>
              <a:gd name="connsiteX1" fmla="*/ 1033403 w 1033403"/>
              <a:gd name="connsiteY1" fmla="*/ 9525 h 220762"/>
              <a:gd name="connsiteX2" fmla="*/ 1033403 w 1033403"/>
              <a:gd name="connsiteY2" fmla="*/ 220762 h 220762"/>
              <a:gd name="connsiteX3" fmla="*/ 0 w 1033403"/>
              <a:gd name="connsiteY3" fmla="*/ 220762 h 220762"/>
              <a:gd name="connsiteX4" fmla="*/ 9525 w 1033403"/>
              <a:gd name="connsiteY4" fmla="*/ 0 h 220762"/>
              <a:gd name="connsiteX0" fmla="*/ 9525 w 1033403"/>
              <a:gd name="connsiteY0" fmla="*/ 19090 h 239852"/>
              <a:gd name="connsiteX1" fmla="*/ 814328 w 1033403"/>
              <a:gd name="connsiteY1" fmla="*/ 40 h 239852"/>
              <a:gd name="connsiteX2" fmla="*/ 1033403 w 1033403"/>
              <a:gd name="connsiteY2" fmla="*/ 239852 h 239852"/>
              <a:gd name="connsiteX3" fmla="*/ 0 w 1033403"/>
              <a:gd name="connsiteY3" fmla="*/ 239852 h 239852"/>
              <a:gd name="connsiteX4" fmla="*/ 9525 w 1033403"/>
              <a:gd name="connsiteY4" fmla="*/ 19090 h 239852"/>
              <a:gd name="connsiteX0" fmla="*/ 9525 w 1042928"/>
              <a:gd name="connsiteY0" fmla="*/ 19090 h 239852"/>
              <a:gd name="connsiteX1" fmla="*/ 814328 w 1042928"/>
              <a:gd name="connsiteY1" fmla="*/ 40 h 239852"/>
              <a:gd name="connsiteX2" fmla="*/ 1042928 w 1042928"/>
              <a:gd name="connsiteY2" fmla="*/ 116027 h 239852"/>
              <a:gd name="connsiteX3" fmla="*/ 0 w 1042928"/>
              <a:gd name="connsiteY3" fmla="*/ 239852 h 239852"/>
              <a:gd name="connsiteX4" fmla="*/ 9525 w 1042928"/>
              <a:gd name="connsiteY4" fmla="*/ 19090 h 239852"/>
              <a:gd name="connsiteX0" fmla="*/ 0 w 1033403"/>
              <a:gd name="connsiteY0" fmla="*/ 19090 h 582752"/>
              <a:gd name="connsiteX1" fmla="*/ 804803 w 1033403"/>
              <a:gd name="connsiteY1" fmla="*/ 40 h 582752"/>
              <a:gd name="connsiteX2" fmla="*/ 1033403 w 1033403"/>
              <a:gd name="connsiteY2" fmla="*/ 116027 h 582752"/>
              <a:gd name="connsiteX3" fmla="*/ 352425 w 1033403"/>
              <a:gd name="connsiteY3" fmla="*/ 582752 h 582752"/>
              <a:gd name="connsiteX4" fmla="*/ 0 w 1033403"/>
              <a:gd name="connsiteY4" fmla="*/ 19090 h 582752"/>
              <a:gd name="connsiteX0" fmla="*/ 0 w 976253"/>
              <a:gd name="connsiteY0" fmla="*/ 285767 h 582729"/>
              <a:gd name="connsiteX1" fmla="*/ 747653 w 976253"/>
              <a:gd name="connsiteY1" fmla="*/ 17 h 582729"/>
              <a:gd name="connsiteX2" fmla="*/ 976253 w 976253"/>
              <a:gd name="connsiteY2" fmla="*/ 116004 h 582729"/>
              <a:gd name="connsiteX3" fmla="*/ 295275 w 976253"/>
              <a:gd name="connsiteY3" fmla="*/ 582729 h 582729"/>
              <a:gd name="connsiteX4" fmla="*/ 0 w 976253"/>
              <a:gd name="connsiteY4" fmla="*/ 285767 h 582729"/>
              <a:gd name="connsiteX0" fmla="*/ 0 w 976253"/>
              <a:gd name="connsiteY0" fmla="*/ 285767 h 582729"/>
              <a:gd name="connsiteX1" fmla="*/ 747653 w 976253"/>
              <a:gd name="connsiteY1" fmla="*/ 17 h 582729"/>
              <a:gd name="connsiteX2" fmla="*/ 976253 w 976253"/>
              <a:gd name="connsiteY2" fmla="*/ 116004 h 582729"/>
              <a:gd name="connsiteX3" fmla="*/ 295275 w 976253"/>
              <a:gd name="connsiteY3" fmla="*/ 582729 h 582729"/>
              <a:gd name="connsiteX4" fmla="*/ 0 w 976253"/>
              <a:gd name="connsiteY4" fmla="*/ 285767 h 582729"/>
              <a:gd name="connsiteX0" fmla="*/ 0 w 976253"/>
              <a:gd name="connsiteY0" fmla="*/ 285767 h 582729"/>
              <a:gd name="connsiteX1" fmla="*/ 747653 w 976253"/>
              <a:gd name="connsiteY1" fmla="*/ 17 h 582729"/>
              <a:gd name="connsiteX2" fmla="*/ 976253 w 976253"/>
              <a:gd name="connsiteY2" fmla="*/ 116004 h 582729"/>
              <a:gd name="connsiteX3" fmla="*/ 295275 w 976253"/>
              <a:gd name="connsiteY3" fmla="*/ 582729 h 582729"/>
              <a:gd name="connsiteX4" fmla="*/ 0 w 976253"/>
              <a:gd name="connsiteY4" fmla="*/ 285767 h 582729"/>
              <a:gd name="connsiteX0" fmla="*/ 0 w 976253"/>
              <a:gd name="connsiteY0" fmla="*/ 285774 h 582736"/>
              <a:gd name="connsiteX1" fmla="*/ 747653 w 976253"/>
              <a:gd name="connsiteY1" fmla="*/ 24 h 582736"/>
              <a:gd name="connsiteX2" fmla="*/ 976253 w 976253"/>
              <a:gd name="connsiteY2" fmla="*/ 116011 h 582736"/>
              <a:gd name="connsiteX3" fmla="*/ 295275 w 976253"/>
              <a:gd name="connsiteY3" fmla="*/ 582736 h 582736"/>
              <a:gd name="connsiteX4" fmla="*/ 0 w 976253"/>
              <a:gd name="connsiteY4" fmla="*/ 285774 h 582736"/>
              <a:gd name="connsiteX0" fmla="*/ 0 w 919103"/>
              <a:gd name="connsiteY0" fmla="*/ 219105 h 582742"/>
              <a:gd name="connsiteX1" fmla="*/ 690503 w 919103"/>
              <a:gd name="connsiteY1" fmla="*/ 30 h 582742"/>
              <a:gd name="connsiteX2" fmla="*/ 919103 w 919103"/>
              <a:gd name="connsiteY2" fmla="*/ 116017 h 582742"/>
              <a:gd name="connsiteX3" fmla="*/ 238125 w 919103"/>
              <a:gd name="connsiteY3" fmla="*/ 582742 h 582742"/>
              <a:gd name="connsiteX4" fmla="*/ 0 w 919103"/>
              <a:gd name="connsiteY4" fmla="*/ 219105 h 582742"/>
              <a:gd name="connsiteX0" fmla="*/ 0 w 957203"/>
              <a:gd name="connsiteY0" fmla="*/ 209581 h 582743"/>
              <a:gd name="connsiteX1" fmla="*/ 728603 w 957203"/>
              <a:gd name="connsiteY1" fmla="*/ 31 h 582743"/>
              <a:gd name="connsiteX2" fmla="*/ 957203 w 957203"/>
              <a:gd name="connsiteY2" fmla="*/ 116018 h 582743"/>
              <a:gd name="connsiteX3" fmla="*/ 276225 w 957203"/>
              <a:gd name="connsiteY3" fmla="*/ 582743 h 582743"/>
              <a:gd name="connsiteX4" fmla="*/ 0 w 957203"/>
              <a:gd name="connsiteY4" fmla="*/ 209581 h 582743"/>
              <a:gd name="connsiteX0" fmla="*/ 0 w 957203"/>
              <a:gd name="connsiteY0" fmla="*/ 209581 h 582743"/>
              <a:gd name="connsiteX1" fmla="*/ 728603 w 957203"/>
              <a:gd name="connsiteY1" fmla="*/ 31 h 582743"/>
              <a:gd name="connsiteX2" fmla="*/ 957203 w 957203"/>
              <a:gd name="connsiteY2" fmla="*/ 116018 h 582743"/>
              <a:gd name="connsiteX3" fmla="*/ 276225 w 957203"/>
              <a:gd name="connsiteY3" fmla="*/ 582743 h 582743"/>
              <a:gd name="connsiteX4" fmla="*/ 0 w 957203"/>
              <a:gd name="connsiteY4" fmla="*/ 209581 h 582743"/>
              <a:gd name="connsiteX0" fmla="*/ 0 w 928628"/>
              <a:gd name="connsiteY0" fmla="*/ 266726 h 582738"/>
              <a:gd name="connsiteX1" fmla="*/ 700028 w 928628"/>
              <a:gd name="connsiteY1" fmla="*/ 26 h 582738"/>
              <a:gd name="connsiteX2" fmla="*/ 928628 w 928628"/>
              <a:gd name="connsiteY2" fmla="*/ 116013 h 582738"/>
              <a:gd name="connsiteX3" fmla="*/ 247650 w 928628"/>
              <a:gd name="connsiteY3" fmla="*/ 582738 h 582738"/>
              <a:gd name="connsiteX4" fmla="*/ 0 w 928628"/>
              <a:gd name="connsiteY4" fmla="*/ 266726 h 58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628" h="582738">
                <a:moveTo>
                  <a:pt x="0" y="266726"/>
                </a:moveTo>
                <a:cubicBezTo>
                  <a:pt x="427018" y="288951"/>
                  <a:pt x="358735" y="-3149"/>
                  <a:pt x="700028" y="26"/>
                </a:cubicBezTo>
                <a:lnTo>
                  <a:pt x="928628" y="116013"/>
                </a:lnTo>
                <a:lnTo>
                  <a:pt x="247650" y="582738"/>
                </a:lnTo>
                <a:cubicBezTo>
                  <a:pt x="250825" y="509151"/>
                  <a:pt x="149225" y="483188"/>
                  <a:pt x="0" y="266726"/>
                </a:cubicBezTo>
                <a:close/>
              </a:path>
            </a:pathLst>
          </a:custGeom>
          <a:pattFill prst="dkUpDiag">
            <a:fgClr>
              <a:schemeClr val="bg1"/>
            </a:fgClr>
            <a:bgClr>
              <a:srgbClr val="C00000"/>
            </a:bgClr>
          </a:patt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5F55B22-227A-457F-BFBF-9716966A2E15}"/>
                  </a:ext>
                </a:extLst>
              </p:cNvPr>
              <p:cNvSpPr txBox="1"/>
              <p:nvPr/>
            </p:nvSpPr>
            <p:spPr>
              <a:xfrm>
                <a:off x="3886639" y="2640365"/>
                <a:ext cx="3999621" cy="412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𝜔</m:t>
                          </m:r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altLang="zh-CN" sz="200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5F55B22-227A-457F-BFBF-9716966A2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639" y="2640365"/>
                <a:ext cx="3999621" cy="4129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5ADAAA0F-A119-48ED-BE76-326FB0B4C44C}"/>
              </a:ext>
            </a:extLst>
          </p:cNvPr>
          <p:cNvSpPr/>
          <p:nvPr/>
        </p:nvSpPr>
        <p:spPr>
          <a:xfrm>
            <a:off x="7267576" y="2640365"/>
            <a:ext cx="533400" cy="4129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74DC2142-BDE1-4BEE-85F1-651756E7F422}"/>
              </a:ext>
            </a:extLst>
          </p:cNvPr>
          <p:cNvSpPr/>
          <p:nvPr/>
        </p:nvSpPr>
        <p:spPr>
          <a:xfrm>
            <a:off x="7372491" y="2126303"/>
            <a:ext cx="276225" cy="412934"/>
          </a:xfrm>
          <a:prstGeom prst="down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380F78A-2160-4400-852E-FF6F7ADF6E98}"/>
              </a:ext>
            </a:extLst>
          </p:cNvPr>
          <p:cNvSpPr txBox="1"/>
          <p:nvPr/>
        </p:nvSpPr>
        <p:spPr>
          <a:xfrm>
            <a:off x="5488614" y="1581988"/>
            <a:ext cx="3118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Damping or Growing term</a:t>
            </a:r>
            <a:endParaRPr lang="zh-CN" altLang="en-US" sz="2000" dirty="0" err="1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ECD7F06-3932-4781-A214-2D84FFD75853}"/>
                  </a:ext>
                </a:extLst>
              </p:cNvPr>
              <p:cNvSpPr txBox="1"/>
              <p:nvPr/>
            </p:nvSpPr>
            <p:spPr>
              <a:xfrm>
                <a:off x="165351" y="3383452"/>
                <a:ext cx="86857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𝐼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&gt;0</m:t>
                    </m:r>
                  </m:oMath>
                </a14:m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, it means when time goes up, these perturbations will diverge</a:t>
                </a:r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ECD7F06-3932-4781-A214-2D84FFD75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51" y="3383452"/>
                <a:ext cx="8685776" cy="400110"/>
              </a:xfrm>
              <a:prstGeom prst="rect">
                <a:avLst/>
              </a:prstGeom>
              <a:blipFill>
                <a:blip r:embed="rId11"/>
                <a:stretch>
                  <a:fillRect l="-702" t="-6061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52A7A3A-3012-4AAD-9601-B36B8006C179}"/>
                  </a:ext>
                </a:extLst>
              </p:cNvPr>
              <p:cNvSpPr txBox="1"/>
              <p:nvPr/>
            </p:nvSpPr>
            <p:spPr>
              <a:xfrm>
                <a:off x="165350" y="3934704"/>
                <a:ext cx="84854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𝐼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&lt;0</m:t>
                    </m:r>
                  </m:oMath>
                </a14:m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, it means when time goes up, these perturbations will damp</a:t>
                </a:r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52A7A3A-3012-4AAD-9601-B36B8006C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50" y="3934704"/>
                <a:ext cx="8485400" cy="400110"/>
              </a:xfrm>
              <a:prstGeom prst="rect">
                <a:avLst/>
              </a:prstGeom>
              <a:blipFill>
                <a:blip r:embed="rId12"/>
                <a:stretch>
                  <a:fillRect l="-718" t="-6061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24B727D-4D7E-4EA9-B4F5-D9C9BB3EDBBD}"/>
                  </a:ext>
                </a:extLst>
              </p:cNvPr>
              <p:cNvSpPr txBox="1"/>
              <p:nvPr/>
            </p:nvSpPr>
            <p:spPr>
              <a:xfrm>
                <a:off x="131737" y="4550220"/>
                <a:ext cx="83427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Thus the criterion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𝐼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, and from the dispersion relation we can find</a:t>
                </a:r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24B727D-4D7E-4EA9-B4F5-D9C9BB3ED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37" y="4550220"/>
                <a:ext cx="8342733" cy="400110"/>
              </a:xfrm>
              <a:prstGeom prst="rect">
                <a:avLst/>
              </a:prstGeom>
              <a:blipFill>
                <a:blip r:embed="rId13"/>
                <a:stretch>
                  <a:fillRect l="-804" t="-6061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C398A04-987A-4AAD-BBDE-EC854B6866F7}"/>
                  </a:ext>
                </a:extLst>
              </p:cNvPr>
              <p:cNvSpPr txBox="1"/>
              <p:nvPr/>
            </p:nvSpPr>
            <p:spPr>
              <a:xfrm>
                <a:off x="3513995" y="5041949"/>
                <a:ext cx="31868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𝐼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𝐼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𝑅𝑒</m:t>
                      </m:r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𝐹𝑟</m:t>
                      </m:r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C398A04-987A-4AAD-BBDE-EC854B686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995" y="5041949"/>
                <a:ext cx="3186834" cy="400110"/>
              </a:xfrm>
              <a:prstGeom prst="rect">
                <a:avLst/>
              </a:prstGeom>
              <a:blipFill>
                <a:blip r:embed="rId1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C4F7F69-7F08-490B-84DB-049B1D0B7F9E}"/>
                  </a:ext>
                </a:extLst>
              </p:cNvPr>
              <p:cNvSpPr txBox="1"/>
              <p:nvPr/>
            </p:nvSpPr>
            <p:spPr>
              <a:xfrm>
                <a:off x="229761" y="5610662"/>
                <a:ext cx="107017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At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𝑅𝑒</m:t>
                    </m:r>
                    <m:r>
                      <a:rPr lang="en-US" altLang="zh-CN" sz="20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𝐹𝑟</m:t>
                    </m:r>
                  </m:oMath>
                </a14:m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, the 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Arial" pitchFamily="34" charset="0"/>
                    <a:cs typeface="Arial" pitchFamily="34" charset="0"/>
                  </a:rPr>
                  <a:t>most likely observed wave phenomenon</a:t>
                </a:r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happens </a:t>
                </a: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C4F7F69-7F08-490B-84DB-049B1D0B7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61" y="5610662"/>
                <a:ext cx="10701769" cy="400110"/>
              </a:xfrm>
              <a:prstGeom prst="rect">
                <a:avLst/>
              </a:prstGeom>
              <a:blipFill>
                <a:blip r:embed="rId15"/>
                <a:stretch>
                  <a:fillRect l="-627" t="-6061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6D492EC-B80E-438A-832D-A4CFA0F23E87}"/>
                  </a:ext>
                </a:extLst>
              </p:cNvPr>
              <p:cNvSpPr/>
              <p:nvPr/>
            </p:nvSpPr>
            <p:spPr>
              <a:xfrm>
                <a:off x="3569651" y="6041512"/>
                <a:ext cx="40790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𝐼</m:t>
                        </m:r>
                      </m:sub>
                    </m:sSub>
                    <m:r>
                      <a:rPr lang="en-US" altLang="zh-CN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max</m:t>
                        </m:r>
                      </m:fName>
                      <m:e>
                        <m:r>
                          <a:rPr lang="en-US" altLang="zh-CN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]</m:t>
                        </m:r>
                      </m:e>
                    </m:func>
                  </m:oMath>
                </a14:m>
                <a:r>
                  <a:rPr lang="zh-CN" altLang="en-US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in</a:t>
                </a:r>
                <a:r>
                  <a:rPr lang="en-US" altLang="zh-CN" dirty="0">
                    <a:solidFill>
                      <a:schemeClr val="tx2">
                        <a:lumMod val="75000"/>
                      </a:schemeClr>
                    </a:solidFill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𝐼</m:t>
                        </m:r>
                      </m:sub>
                    </m:sSub>
                    <m:r>
                      <a:rPr lang="en-US" altLang="zh-CN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&gt;0</m:t>
                    </m:r>
                  </m:oMath>
                </a14:m>
                <a:r>
                  <a:rPr lang="en-US" altLang="zh-CN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) region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6D492EC-B80E-438A-832D-A4CFA0F23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651" y="6041512"/>
                <a:ext cx="4079065" cy="369332"/>
              </a:xfrm>
              <a:prstGeom prst="rect">
                <a:avLst/>
              </a:prstGeom>
              <a:blipFill>
                <a:blip r:embed="rId16"/>
                <a:stretch>
                  <a:fillRect t="-8197" r="-149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52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1AE7D0-CB42-4075-9A2F-4CAAF531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Criterion of instability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1CB3762-DEE6-40AB-9AF8-0A0A9BD9002D}"/>
                  </a:ext>
                </a:extLst>
              </p:cNvPr>
              <p:cNvSpPr txBox="1"/>
              <p:nvPr/>
            </p:nvSpPr>
            <p:spPr>
              <a:xfrm>
                <a:off x="304800" y="749745"/>
                <a:ext cx="83427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Thus the criterion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𝐼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, and from the dispersion relation we can find</a:t>
                </a:r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1CB3762-DEE6-40AB-9AF8-0A0A9BD90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749745"/>
                <a:ext cx="8342733" cy="400110"/>
              </a:xfrm>
              <a:prstGeom prst="rect">
                <a:avLst/>
              </a:prstGeom>
              <a:blipFill>
                <a:blip r:embed="rId2"/>
                <a:stretch>
                  <a:fillRect l="-730" t="-7576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11AA9D0-8994-4E36-AF4D-FDCD73495F8C}"/>
                  </a:ext>
                </a:extLst>
              </p:cNvPr>
              <p:cNvSpPr txBox="1"/>
              <p:nvPr/>
            </p:nvSpPr>
            <p:spPr>
              <a:xfrm>
                <a:off x="3847370" y="1149855"/>
                <a:ext cx="31868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𝐼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𝐼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𝑅𝑒</m:t>
                      </m:r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𝐹𝑟</m:t>
                      </m:r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11AA9D0-8994-4E36-AF4D-FDCD73495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370" y="1149855"/>
                <a:ext cx="3186834" cy="400110"/>
              </a:xfrm>
              <a:prstGeom prst="rect">
                <a:avLst/>
              </a:prstGeom>
              <a:blipFill>
                <a:blip r:embed="rId3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D641F7E-0CEB-4E81-8F42-990A7A66A613}"/>
                  </a:ext>
                </a:extLst>
              </p:cNvPr>
              <p:cNvSpPr txBox="1"/>
              <p:nvPr/>
            </p:nvSpPr>
            <p:spPr>
              <a:xfrm>
                <a:off x="3396755" y="2154012"/>
                <a:ext cx="1298882" cy="9836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𝑅𝑒</m:t>
                      </m:r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𝜈</m:t>
                          </m:r>
                        </m:den>
                      </m:f>
                    </m:oMath>
                  </m:oMathPara>
                </a14:m>
                <a:endParaRPr lang="en-US" altLang="zh-CN" sz="2000" b="0" dirty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D641F7E-0CEB-4E81-8F42-990A7A66A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755" y="2154012"/>
                <a:ext cx="1298882" cy="9836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20BBC6F-8621-47EF-AAC0-E69340234AFB}"/>
                  </a:ext>
                </a:extLst>
              </p:cNvPr>
              <p:cNvSpPr txBox="1"/>
              <p:nvPr/>
            </p:nvSpPr>
            <p:spPr>
              <a:xfrm>
                <a:off x="5036447" y="2154012"/>
                <a:ext cx="2119105" cy="8623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𝐹𝑟</m:t>
                      </m:r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𝑔h</m:t>
                                  </m:r>
                                  <m:func>
                                    <m:funcPr>
                                      <m:ctrlPr>
                                        <a:rPr lang="en-US" altLang="zh-CN" sz="20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0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zh-CN" sz="20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20BBC6F-8621-47EF-AAC0-E69340234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447" y="2154012"/>
                <a:ext cx="2119105" cy="8623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4E393A69-A165-4E79-9149-23C0E26EFE62}"/>
              </a:ext>
            </a:extLst>
          </p:cNvPr>
          <p:cNvSpPr txBox="1"/>
          <p:nvPr/>
        </p:nvSpPr>
        <p:spPr>
          <a:xfrm>
            <a:off x="304800" y="1599516"/>
            <a:ext cx="8119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Also in this problem, these two dimensionless numbers are defined as</a:t>
            </a:r>
            <a:endParaRPr lang="zh-CN" altLang="en-US" sz="2000" dirty="0" err="1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849DDD4-774D-40CD-BD0C-D55EA9D2F3DD}"/>
              </a:ext>
            </a:extLst>
          </p:cNvPr>
          <p:cNvSpPr txBox="1"/>
          <p:nvPr/>
        </p:nvSpPr>
        <p:spPr>
          <a:xfrm>
            <a:off x="304800" y="3145846"/>
            <a:ext cx="7260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And more important is that we parameterize the base flow like: </a:t>
            </a:r>
            <a:endParaRPr lang="zh-CN" altLang="en-US" sz="2000" dirty="0" err="1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内容占位符 3">
            <a:extLst>
              <a:ext uri="{FF2B5EF4-FFF2-40B4-BE49-F238E27FC236}">
                <a16:creationId xmlns:a16="http://schemas.microsoft.com/office/drawing/2014/main" id="{B267F049-E855-4944-81B1-BF9BB479EA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86" t="75491" r="40823" b="5679"/>
          <a:stretch/>
        </p:blipFill>
        <p:spPr>
          <a:xfrm>
            <a:off x="7353597" y="2735280"/>
            <a:ext cx="2587872" cy="12212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EBFB03A-8477-462C-B13F-5C0F469A7E3D}"/>
                  </a:ext>
                </a:extLst>
              </p:cNvPr>
              <p:cNvSpPr txBox="1"/>
              <p:nvPr/>
            </p:nvSpPr>
            <p:spPr>
              <a:xfrm>
                <a:off x="304800" y="4075549"/>
                <a:ext cx="49632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It leads to the relation between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𝑅</m:t>
                    </m:r>
                    <m:r>
                      <a:rPr lang="en-US" altLang="zh-CN" sz="2000" i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𝑒</m:t>
                    </m:r>
                  </m:oMath>
                </a14:m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𝐹𝑟</m:t>
                    </m:r>
                  </m:oMath>
                </a14:m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:</a:t>
                </a:r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EBFB03A-8477-462C-B13F-5C0F469A7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075549"/>
                <a:ext cx="4963282" cy="400110"/>
              </a:xfrm>
              <a:prstGeom prst="rect">
                <a:avLst/>
              </a:prstGeom>
              <a:blipFill>
                <a:blip r:embed="rId7"/>
                <a:stretch>
                  <a:fillRect l="-1229" t="-7692" r="-369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F879BE8-2CA4-4BEC-BAB0-9F46E1C27F20}"/>
                  </a:ext>
                </a:extLst>
              </p:cNvPr>
              <p:cNvSpPr txBox="1"/>
              <p:nvPr/>
            </p:nvSpPr>
            <p:spPr>
              <a:xfrm>
                <a:off x="5278980" y="3920635"/>
                <a:ext cx="1755224" cy="709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𝑅𝑒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den>
                      </m:f>
                      <m:func>
                        <m:func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tan</m:t>
                          </m:r>
                        </m:fName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F879BE8-2CA4-4BEC-BAB0-9F46E1C27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980" y="3920635"/>
                <a:ext cx="1755224" cy="7099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83E459B-4C00-4831-9828-2F9E53E18162}"/>
                  </a:ext>
                </a:extLst>
              </p:cNvPr>
              <p:cNvSpPr txBox="1"/>
              <p:nvPr/>
            </p:nvSpPr>
            <p:spPr>
              <a:xfrm>
                <a:off x="304800" y="5160166"/>
                <a:ext cx="118326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Thus if we can fix incline angle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𝛼</m:t>
                    </m:r>
                  </m:oMath>
                </a14:m>
                <a:r>
                  <a:rPr lang="zh-CN" altLang="en-US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, we can find the phase diagram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𝑅𝑒</m:t>
                    </m:r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due to the criterion</a:t>
                </a:r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83E459B-4C00-4831-9828-2F9E53E18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160166"/>
                <a:ext cx="11832663" cy="400110"/>
              </a:xfrm>
              <a:prstGeom prst="rect">
                <a:avLst/>
              </a:prstGeom>
              <a:blipFill>
                <a:blip r:embed="rId9"/>
                <a:stretch>
                  <a:fillRect l="-515" t="-6061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箭头: 下 16">
            <a:extLst>
              <a:ext uri="{FF2B5EF4-FFF2-40B4-BE49-F238E27FC236}">
                <a16:creationId xmlns:a16="http://schemas.microsoft.com/office/drawing/2014/main" id="{C8CB4F13-E198-4165-8C6D-2E85460E3404}"/>
              </a:ext>
            </a:extLst>
          </p:cNvPr>
          <p:cNvSpPr/>
          <p:nvPr/>
        </p:nvSpPr>
        <p:spPr>
          <a:xfrm>
            <a:off x="7353597" y="5570732"/>
            <a:ext cx="295275" cy="3714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7BCFBAD-8A35-46C4-8E41-3028D9CAD947}"/>
                  </a:ext>
                </a:extLst>
              </p:cNvPr>
              <p:cNvSpPr txBox="1"/>
              <p:nvPr/>
            </p:nvSpPr>
            <p:spPr>
              <a:xfrm>
                <a:off x="3959355" y="6044728"/>
                <a:ext cx="7062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𝑅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𝑐𝑟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𝛼</m:t>
                    </m:r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will be shown in this diagram at fixed spatial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7BCFBAD-8A35-46C4-8E41-3028D9CAD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355" y="6044728"/>
                <a:ext cx="7062896" cy="400110"/>
              </a:xfrm>
              <a:prstGeom prst="rect">
                <a:avLst/>
              </a:prstGeom>
              <a:blipFill>
                <a:blip r:embed="rId10"/>
                <a:stretch>
                  <a:fillRect t="-7692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682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F5FB922-D2FC-99C5-28A9-EF333BF98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2539B2-F07E-4F4C-B1B7-9BF4FCA64CAD}"/>
              </a:ext>
            </a:extLst>
          </p:cNvPr>
          <p:cNvSpPr txBox="1"/>
          <p:nvPr/>
        </p:nvSpPr>
        <p:spPr>
          <a:xfrm>
            <a:off x="1149291" y="1077857"/>
            <a:ext cx="853999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1600" b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Background and inspiration</a:t>
            </a:r>
          </a:p>
          <a:p>
            <a:pPr marL="457200" indent="-457200">
              <a:buAutoNum type="arabicPeriod"/>
            </a:pPr>
            <a:r>
              <a:rPr lang="en-US" altLang="zh-CN" sz="1600" b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Formation of the problem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Lame coeffs.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Depth-averaged flow description</a:t>
            </a:r>
          </a:p>
          <a:p>
            <a:pPr marL="914400" lvl="1" indent="-457200">
              <a:buFontTx/>
              <a:buAutoNum type="arabicPeriod"/>
            </a:pP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Velocity profile assumption and boundary conditions</a:t>
            </a:r>
          </a:p>
          <a:p>
            <a:pPr marL="457200" indent="-457200">
              <a:buAutoNum type="arabicPeriod"/>
            </a:pPr>
            <a:r>
              <a:rPr lang="en-US" altLang="zh-CN" sz="1600" b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Stability analysis</a:t>
            </a:r>
          </a:p>
          <a:p>
            <a:pPr marL="914400" lvl="1" indent="-457200">
              <a:buFontTx/>
              <a:buAutoNum type="arabicPeriod"/>
            </a:pP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Base and perturbation flows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Growth-rate in temporal stability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Criterion of instability</a:t>
            </a:r>
          </a:p>
          <a:p>
            <a:pPr marL="457200" indent="-457200">
              <a:buAutoNum type="arabicPeriod"/>
            </a:pPr>
            <a:r>
              <a:rPr lang="en-US" altLang="zh-CN" sz="1600" b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Numerical procedure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Characteristic matrix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Implicit method of solving dispersion relations</a:t>
            </a:r>
          </a:p>
          <a:p>
            <a:pPr marL="457200" indent="-457200">
              <a:buAutoNum type="arabicPeriod"/>
            </a:pPr>
            <a:r>
              <a:rPr lang="en-US" altLang="zh-CN" sz="1600" b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Results of Newtonian Fluids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Base flow results comparisons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Growth-rate, phase velocity and wavenumber relations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Stability phase diagram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Critical Re and inclination angle relation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Contour map of growth-rate in </a:t>
            </a: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𝑘</a:t>
            </a: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-space</a:t>
            </a:r>
          </a:p>
          <a:p>
            <a:pPr marL="457200" indent="-457200">
              <a:buAutoNum type="arabicPeriod"/>
            </a:pPr>
            <a:r>
              <a:rPr lang="en-US" altLang="zh-CN" sz="1600" b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Future work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Dimensionless Codes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Different constitutive relation models</a:t>
            </a:r>
          </a:p>
          <a:p>
            <a:pPr marL="914400" lvl="1" indent="-457200">
              <a:buAutoNum type="arabicPeriod"/>
            </a:pPr>
            <a:endParaRPr lang="en-US" altLang="zh-CN" sz="2000" dirty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AutoNum type="arabicPeriod"/>
            </a:pPr>
            <a:endParaRPr lang="en-US" altLang="zh-CN" sz="2000" dirty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AutoNum type="arabicPeriod"/>
            </a:pPr>
            <a:endParaRPr lang="zh-CN" altLang="en-US" sz="2000" dirty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961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F5FB922-D2FC-99C5-28A9-EF333BF98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12539B2-F07E-4F4C-B1B7-9BF4FCA64CAD}"/>
                  </a:ext>
                </a:extLst>
              </p:cNvPr>
              <p:cNvSpPr txBox="1"/>
              <p:nvPr/>
            </p:nvSpPr>
            <p:spPr>
              <a:xfrm>
                <a:off x="1149291" y="1077857"/>
                <a:ext cx="8539992" cy="6186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Background and inspiration</a:t>
                </a:r>
              </a:p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Formation of the problem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Lame coeffs.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Depth-averaged flow description</a:t>
                </a:r>
              </a:p>
              <a:p>
                <a:pPr marL="914400" lvl="1" indent="-457200">
                  <a:buFontTx/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Velocity profile assumption and boundary conditions</a:t>
                </a:r>
              </a:p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Stability analysis</a:t>
                </a:r>
              </a:p>
              <a:p>
                <a:pPr marL="914400" lvl="1" indent="-457200">
                  <a:buFontTx/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Base and perturbation flows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Growth-rate in temporal stability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Criterion of instability</a:t>
                </a:r>
              </a:p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Numerical procedure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Characteristic matrix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Implicit method of solving dispersion relations</a:t>
                </a:r>
              </a:p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Results of Newtonian Fluids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Base flow results comparisons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Growth-rate, phase velocity and wavenumber relations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Stability phase diagram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Critical Re and inclination angle relation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Contour map of growth-rate in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𝑘</m:t>
                    </m:r>
                  </m:oMath>
                </a14:m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-space</a:t>
                </a:r>
              </a:p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Future work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Dimensionless Codes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Different constitutive relation models</a:t>
                </a:r>
              </a:p>
              <a:p>
                <a:pPr marL="914400" lvl="1" indent="-457200">
                  <a:buAutoNum type="arabicPeriod"/>
                </a:pPr>
                <a:endParaRPr lang="en-US" altLang="zh-CN" sz="2000" dirty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457200" indent="-457200">
                  <a:buAutoNum type="arabicPeriod"/>
                </a:pPr>
                <a:endParaRPr lang="en-US" altLang="zh-CN" sz="2000" dirty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457200" indent="-457200">
                  <a:buAutoNum type="arabicPeriod"/>
                </a:pPr>
                <a:endParaRPr lang="zh-CN" altLang="en-US" sz="2000" dirty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12539B2-F07E-4F4C-B1B7-9BF4FCA64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291" y="1077857"/>
                <a:ext cx="8539992" cy="6186309"/>
              </a:xfrm>
              <a:prstGeom prst="rect">
                <a:avLst/>
              </a:prstGeom>
              <a:blipFill>
                <a:blip r:embed="rId3"/>
                <a:stretch>
                  <a:fillRect l="-286" t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91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1409C5C-19D3-4F7B-B0EB-2781FEC4875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" b="3116"/>
          <a:stretch/>
        </p:blipFill>
        <p:spPr>
          <a:xfrm>
            <a:off x="434864" y="829449"/>
            <a:ext cx="5594461" cy="98982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2FC3CC63-C3BE-414C-9C3A-29F10659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Numerical procedure: Characteristic matrix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10E2507-F6D2-441D-AB09-C972AB9B3D65}"/>
                  </a:ext>
                </a:extLst>
              </p:cNvPr>
              <p:cNvSpPr txBox="1"/>
              <p:nvPr/>
            </p:nvSpPr>
            <p:spPr>
              <a:xfrm>
                <a:off x="434864" y="2037071"/>
                <a:ext cx="106708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To solve the determinant of this matrix, it will be cubic complex equation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𝜔</m:t>
                        </m:r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𝜔</m:t>
                    </m:r>
                  </m:oMath>
                </a14:m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10E2507-F6D2-441D-AB09-C972AB9B3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64" y="2037071"/>
                <a:ext cx="10670870" cy="400110"/>
              </a:xfrm>
              <a:prstGeom prst="rect">
                <a:avLst/>
              </a:prstGeom>
              <a:blipFill>
                <a:blip r:embed="rId3"/>
                <a:stretch>
                  <a:fillRect l="-571" t="-6061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B4816C53-3E3B-4085-AC5D-DDE3D7C5F2BE}"/>
              </a:ext>
            </a:extLst>
          </p:cNvPr>
          <p:cNvSpPr txBox="1"/>
          <p:nvPr/>
        </p:nvSpPr>
        <p:spPr>
          <a:xfrm>
            <a:off x="434864" y="2654977"/>
            <a:ext cx="6810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We can first use </a:t>
            </a:r>
            <a:r>
              <a:rPr lang="en-US" altLang="zh-CN" sz="2000" b="1" i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Symcal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in </a:t>
            </a:r>
            <a:r>
              <a:rPr lang="en-US" altLang="zh-CN" sz="2000" b="1" i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MATLAB 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to get this cubic eqn.</a:t>
            </a:r>
            <a:endParaRPr lang="zh-CN" altLang="en-US" sz="2000" b="1" i="1" dirty="0" err="1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1EF012-B57B-4394-B4D4-2A947DCB7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268" y="2521269"/>
            <a:ext cx="3162463" cy="42674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2585E3-E587-4168-A432-F9D0C2138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64" y="3359079"/>
            <a:ext cx="5067560" cy="274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58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FFC7CE-ADF7-4B30-BC62-3B6CDF94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700" dirty="0"/>
              <a:t>Numerical procedure: Implicit method of solving dispersion relations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B996AF-91CA-4920-B4C3-0E100989DD98}"/>
              </a:ext>
            </a:extLst>
          </p:cNvPr>
          <p:cNvSpPr txBox="1"/>
          <p:nvPr/>
        </p:nvSpPr>
        <p:spPr>
          <a:xfrm>
            <a:off x="304800" y="817871"/>
            <a:ext cx="6941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Now we get complex coeffs. of  characteristic function like:  </a:t>
            </a:r>
            <a:endParaRPr lang="zh-CN" altLang="en-US" sz="2000" dirty="0" err="1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0278760-4FC0-40DE-912C-9FC83A3FC7A2}"/>
                  </a:ext>
                </a:extLst>
              </p:cNvPr>
              <p:cNvSpPr txBox="1"/>
              <p:nvPr/>
            </p:nvSpPr>
            <p:spPr>
              <a:xfrm>
                <a:off x="3775558" y="1392357"/>
                <a:ext cx="34876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𝜔</m:t>
                      </m:r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0278760-4FC0-40DE-912C-9FC83A3FC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558" y="1392357"/>
                <a:ext cx="3487621" cy="400110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F756EBF-5768-4CA2-AE85-A2EF6B2F9205}"/>
                  </a:ext>
                </a:extLst>
              </p:cNvPr>
              <p:cNvSpPr txBox="1"/>
              <p:nvPr/>
            </p:nvSpPr>
            <p:spPr>
              <a:xfrm>
                <a:off x="304800" y="2043092"/>
                <a:ext cx="102317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Notice that 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can be complex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, they can be expressed as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F756EBF-5768-4CA2-AE85-A2EF6B2F9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043092"/>
                <a:ext cx="10231775" cy="400110"/>
              </a:xfrm>
              <a:prstGeom prst="rect">
                <a:avLst/>
              </a:prstGeom>
              <a:blipFill>
                <a:blip r:embed="rId3"/>
                <a:stretch>
                  <a:fillRect l="-596" t="-6061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F729AD8-EC40-4A9A-88B9-1791988B1031}"/>
                  </a:ext>
                </a:extLst>
              </p:cNvPr>
              <p:cNvSpPr txBox="1"/>
              <p:nvPr/>
            </p:nvSpPr>
            <p:spPr>
              <a:xfrm>
                <a:off x="4592928" y="2617578"/>
                <a:ext cx="18528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F729AD8-EC40-4A9A-88B9-1791988B1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928" y="2617578"/>
                <a:ext cx="1852880" cy="400110"/>
              </a:xfrm>
              <a:prstGeom prst="rect">
                <a:avLst/>
              </a:prstGeom>
              <a:blipFill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18FB48E2-300E-4B71-9EB7-C475B707F0D1}"/>
              </a:ext>
            </a:extLst>
          </p:cNvPr>
          <p:cNvSpPr txBox="1"/>
          <p:nvPr/>
        </p:nvSpPr>
        <p:spPr>
          <a:xfrm>
            <a:off x="304800" y="3228945"/>
            <a:ext cx="7198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Here use </a:t>
            </a:r>
            <a:r>
              <a:rPr lang="en-US" altLang="zh-CN" sz="2000" b="1" i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roots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in </a:t>
            </a:r>
            <a:r>
              <a:rPr lang="en-US" altLang="zh-CN" sz="2000" b="1" i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MATLAB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directly, some issues may happen</a:t>
            </a:r>
            <a:endParaRPr lang="zh-CN" altLang="en-US" sz="2000" dirty="0" err="1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830C2E-F06B-4F44-B3D0-43FDD907D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383" y="3629055"/>
            <a:ext cx="3429261" cy="30545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CF3420-0098-4E12-B209-24E152559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328" y="3629054"/>
            <a:ext cx="3063896" cy="305456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3D95742-9361-41E3-BFC6-ADB96C58C6BA}"/>
              </a:ext>
            </a:extLst>
          </p:cNvPr>
          <p:cNvSpPr txBox="1"/>
          <p:nvPr/>
        </p:nvSpPr>
        <p:spPr>
          <a:xfrm>
            <a:off x="7413706" y="5441766"/>
            <a:ext cx="4153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Just overlap to find correct results</a:t>
            </a:r>
            <a:endParaRPr lang="zh-CN" altLang="en-US" sz="2000" dirty="0" err="1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8F3CBD-6B73-42BB-BA33-BF43F00F8545}"/>
              </a:ext>
            </a:extLst>
          </p:cNvPr>
          <p:cNvSpPr/>
          <p:nvPr/>
        </p:nvSpPr>
        <p:spPr>
          <a:xfrm>
            <a:off x="7246316" y="3774005"/>
            <a:ext cx="44884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Both real part and imag part solutions appear in different modes when </a:t>
            </a:r>
            <a:r>
              <a:rPr lang="en-US" altLang="zh-CN" b="1" i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roots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in </a:t>
            </a:r>
            <a:r>
              <a:rPr lang="en-US" altLang="zh-CN" b="1" i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MATLAB</a:t>
            </a:r>
            <a:r>
              <a:rPr lang="en-US" altLang="zh-CN" dirty="0"/>
              <a:t> performs numerical root finding</a:t>
            </a:r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2DB4A5D-618D-4590-A657-5727EA8D2515}"/>
              </a:ext>
            </a:extLst>
          </p:cNvPr>
          <p:cNvSpPr/>
          <p:nvPr/>
        </p:nvSpPr>
        <p:spPr>
          <a:xfrm>
            <a:off x="7334250" y="5372100"/>
            <a:ext cx="4153701" cy="571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638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F5FB922-D2FC-99C5-28A9-EF333BF98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2539B2-F07E-4F4C-B1B7-9BF4FCA64CAD}"/>
              </a:ext>
            </a:extLst>
          </p:cNvPr>
          <p:cNvSpPr txBox="1"/>
          <p:nvPr/>
        </p:nvSpPr>
        <p:spPr>
          <a:xfrm>
            <a:off x="1149291" y="1077857"/>
            <a:ext cx="853999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Background and inspiration</a:t>
            </a:r>
          </a:p>
          <a:p>
            <a:pPr marL="457200" indent="-457200">
              <a:buAutoNum type="arabicPeriod"/>
            </a:pP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Formation of the problem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Lame coeffs.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Depth-averaged flow description</a:t>
            </a:r>
          </a:p>
          <a:p>
            <a:pPr marL="914400" lvl="1" indent="-457200">
              <a:buFontTx/>
              <a:buAutoNum type="arabicPeriod"/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Velocity profile assumption and boundary conditions</a:t>
            </a:r>
          </a:p>
          <a:p>
            <a:pPr marL="457200" indent="-457200">
              <a:buAutoNum type="arabicPeriod"/>
            </a:pP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Stability analysis</a:t>
            </a:r>
          </a:p>
          <a:p>
            <a:pPr marL="914400" lvl="1" indent="-457200">
              <a:buFontTx/>
              <a:buAutoNum type="arabicPeriod"/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Base and perturbation flows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Growth-rate in temporal stability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Criterion of instability</a:t>
            </a:r>
          </a:p>
          <a:p>
            <a:pPr marL="457200" indent="-457200">
              <a:buAutoNum type="arabicPeriod"/>
            </a:pP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Numerical procedure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Characteristic matrix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Implicit method of solving dispersion relations</a:t>
            </a:r>
          </a:p>
          <a:p>
            <a:pPr marL="457200" indent="-457200">
              <a:buAutoNum type="arabicPeriod"/>
            </a:pPr>
            <a:r>
              <a:rPr lang="en-US" altLang="zh-CN" sz="1600" b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Results of Newtonian Fluids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Base flow results comparisons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Growth-rate, phase velocity and wavenumber relations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Stability phase diagram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Critical Re and inclination angle relation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Contour map of growth-rate in </a:t>
            </a: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𝑘</a:t>
            </a: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-space</a:t>
            </a:r>
          </a:p>
          <a:p>
            <a:pPr marL="457200" indent="-457200">
              <a:buAutoNum type="arabicPeriod"/>
            </a:pP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Future work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Dimensionless Codes</a:t>
            </a:r>
          </a:p>
          <a:p>
            <a:pPr marL="914400" lvl="1" indent="-457200">
              <a:buAutoNum type="arabicPeriod"/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Different constitutive relation models</a:t>
            </a:r>
          </a:p>
          <a:p>
            <a:pPr marL="914400" lvl="1" indent="-457200">
              <a:buAutoNum type="arabicPeriod"/>
            </a:pPr>
            <a:endParaRPr lang="en-US" altLang="zh-CN" sz="2000" dirty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AutoNum type="arabicPeriod"/>
            </a:pPr>
            <a:endParaRPr lang="en-US" altLang="zh-CN" sz="2000" dirty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AutoNum type="arabicPeriod"/>
            </a:pPr>
            <a:endParaRPr lang="zh-CN" altLang="en-US" sz="2000" dirty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34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C419A43-F1EF-4C13-81A6-21482604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Not polished diagrams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C95FAE-5FFB-40AC-A21B-A526C03B9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78" y="699511"/>
            <a:ext cx="4021205" cy="301590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DB6CBDFD-863A-4F8F-93ED-3D53CAC6C790}"/>
              </a:ext>
            </a:extLst>
          </p:cNvPr>
          <p:cNvGrpSpPr/>
          <p:nvPr/>
        </p:nvGrpSpPr>
        <p:grpSpPr>
          <a:xfrm>
            <a:off x="4521600" y="880234"/>
            <a:ext cx="7118480" cy="5630776"/>
            <a:chOff x="3606670" y="829981"/>
            <a:chExt cx="7340667" cy="581437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CBEF2C2-32B0-42CB-94B4-93AF9DC1B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6670" y="829981"/>
              <a:ext cx="3660365" cy="3058105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76C86AA-08CB-4D5F-96E4-B13478609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7035" y="829981"/>
              <a:ext cx="3680302" cy="3058105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6B391F6-ADF2-44BB-B5AD-42AD6BC4F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67034" y="3757609"/>
              <a:ext cx="3680303" cy="288675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CEC7D29-C358-4695-9552-DBB7D5FCE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06670" y="3684485"/>
              <a:ext cx="3660365" cy="2959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0874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58A1F26-FB98-46C5-B7A6-47F846EDC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5264" y="1199626"/>
            <a:ext cx="4270192" cy="38036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C8337A-81E9-44C9-8F07-A3BE636E1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9626"/>
            <a:ext cx="4270193" cy="38036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3A4CB78-7738-4982-9E5A-B17F69C5D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737" y="1199626"/>
            <a:ext cx="3658527" cy="38036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CBF9E09-F584-4A98-A38B-FFBC933C2B0F}"/>
                  </a:ext>
                </a:extLst>
              </p:cNvPr>
              <p:cNvSpPr txBox="1"/>
              <p:nvPr/>
            </p:nvSpPr>
            <p:spPr>
              <a:xfrm>
                <a:off x="1886117" y="4726688"/>
                <a:ext cx="492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CBF9E09-F584-4A98-A38B-FFBC933C2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117" y="4726688"/>
                <a:ext cx="49263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FBD6FD0-E541-41BA-8589-32581FEA4FAC}"/>
                  </a:ext>
                </a:extLst>
              </p:cNvPr>
              <p:cNvSpPr txBox="1"/>
              <p:nvPr/>
            </p:nvSpPr>
            <p:spPr>
              <a:xfrm>
                <a:off x="5909993" y="4726688"/>
                <a:ext cx="492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FBD6FD0-E541-41BA-8589-32581FEA4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993" y="4726688"/>
                <a:ext cx="4926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DEF3C79-E035-4C28-9B7F-43279A3E3AA7}"/>
                  </a:ext>
                </a:extLst>
              </p:cNvPr>
              <p:cNvSpPr txBox="1"/>
              <p:nvPr/>
            </p:nvSpPr>
            <p:spPr>
              <a:xfrm>
                <a:off x="9856944" y="4726688"/>
                <a:ext cx="492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DEF3C79-E035-4C28-9B7F-43279A3E3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944" y="4726688"/>
                <a:ext cx="49263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AC8ED90-342B-4E84-AEC8-2235838BCFA1}"/>
                  </a:ext>
                </a:extLst>
              </p:cNvPr>
              <p:cNvSpPr txBox="1"/>
              <p:nvPr/>
            </p:nvSpPr>
            <p:spPr>
              <a:xfrm>
                <a:off x="-3455" y="2553199"/>
                <a:ext cx="484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AC8ED90-342B-4E84-AEC8-2235838BC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55" y="2553199"/>
                <a:ext cx="48487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F3C38E6-1F51-4156-98DA-C498B27E4D45}"/>
                  </a:ext>
                </a:extLst>
              </p:cNvPr>
              <p:cNvSpPr txBox="1"/>
              <p:nvPr/>
            </p:nvSpPr>
            <p:spPr>
              <a:xfrm>
                <a:off x="4195775" y="2553199"/>
                <a:ext cx="529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F3C38E6-1F51-4156-98DA-C498B27E4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775" y="2553199"/>
                <a:ext cx="52950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66CCD31-F2DA-45FB-9054-071A0A4DD3CB}"/>
                  </a:ext>
                </a:extLst>
              </p:cNvPr>
              <p:cNvSpPr txBox="1"/>
              <p:nvPr/>
            </p:nvSpPr>
            <p:spPr>
              <a:xfrm>
                <a:off x="7842897" y="2567766"/>
                <a:ext cx="502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66CCD31-F2DA-45FB-9054-071A0A4DD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897" y="2567766"/>
                <a:ext cx="50225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9EABB254-DC79-4512-B4B3-FE32F087F02C}"/>
              </a:ext>
            </a:extLst>
          </p:cNvPr>
          <p:cNvSpPr txBox="1"/>
          <p:nvPr/>
        </p:nvSpPr>
        <p:spPr>
          <a:xfrm>
            <a:off x="5296155" y="542503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Nearly linear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AB9AA4A-DBD8-45E8-A5E2-74181047DFAC}"/>
                  </a:ext>
                </a:extLst>
              </p:cNvPr>
              <p:cNvSpPr txBox="1"/>
              <p:nvPr/>
            </p:nvSpPr>
            <p:spPr>
              <a:xfrm>
                <a:off x="1067823" y="5473708"/>
                <a:ext cx="1226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=0.03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AB9AA4A-DBD8-45E8-A5E2-74181047D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23" y="5473708"/>
                <a:ext cx="122681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D9CE4FC8-44B3-4431-8126-B706482BFD40}"/>
              </a:ext>
            </a:extLst>
          </p:cNvPr>
          <p:cNvSpPr txBox="1"/>
          <p:nvPr/>
        </p:nvSpPr>
        <p:spPr>
          <a:xfrm>
            <a:off x="319119" y="214890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A~60 H~1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5189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644C4F8-0E86-438C-8142-604F6353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553" y="711442"/>
            <a:ext cx="9656542" cy="5931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6ABBA44-7887-4405-A5AD-8DC55CC163D0}"/>
                  </a:ext>
                </a:extLst>
              </p:cNvPr>
              <p:cNvSpPr txBox="1"/>
              <p:nvPr/>
            </p:nvSpPr>
            <p:spPr>
              <a:xfrm>
                <a:off x="8088451" y="6169885"/>
                <a:ext cx="492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6ABBA44-7887-4405-A5AD-8DC55CC16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451" y="6169885"/>
                <a:ext cx="49263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D03869E-598A-44DB-B62D-4F4FF6C9A770}"/>
                  </a:ext>
                </a:extLst>
              </p:cNvPr>
              <p:cNvSpPr txBox="1"/>
              <p:nvPr/>
            </p:nvSpPr>
            <p:spPr>
              <a:xfrm>
                <a:off x="5908824" y="3677276"/>
                <a:ext cx="4979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D03869E-598A-44DB-B62D-4F4FF6C9A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824" y="3677276"/>
                <a:ext cx="4979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121589F7-BA49-4CF6-97CF-8E9406BB3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884" y="2332020"/>
            <a:ext cx="571529" cy="34291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D211647-5C86-4F76-B067-640403EA3C4C}"/>
              </a:ext>
            </a:extLst>
          </p:cNvPr>
          <p:cNvSpPr txBox="1"/>
          <p:nvPr/>
        </p:nvSpPr>
        <p:spPr>
          <a:xfrm>
            <a:off x="319119" y="214890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A~60 H~1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47C08D2-8EAE-4923-9B76-4A55C86354FD}"/>
                  </a:ext>
                </a:extLst>
              </p:cNvPr>
              <p:cNvSpPr txBox="1"/>
              <p:nvPr/>
            </p:nvSpPr>
            <p:spPr>
              <a:xfrm>
                <a:off x="1747998" y="4745098"/>
                <a:ext cx="492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47C08D2-8EAE-4923-9B76-4A55C8635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998" y="4745098"/>
                <a:ext cx="4926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2C3754A-8B64-4DC5-A0BA-8ADE569856A0}"/>
                  </a:ext>
                </a:extLst>
              </p:cNvPr>
              <p:cNvSpPr txBox="1"/>
              <p:nvPr/>
            </p:nvSpPr>
            <p:spPr>
              <a:xfrm>
                <a:off x="3766019" y="6169885"/>
                <a:ext cx="4979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2C3754A-8B64-4DC5-A0BA-8ADE56985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019" y="6169885"/>
                <a:ext cx="4979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867999B-8B61-4A74-82A2-A1E0D4A44E03}"/>
                  </a:ext>
                </a:extLst>
              </p:cNvPr>
              <p:cNvSpPr txBox="1"/>
              <p:nvPr/>
            </p:nvSpPr>
            <p:spPr>
              <a:xfrm>
                <a:off x="1747998" y="1810631"/>
                <a:ext cx="484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867999B-8B61-4A74-82A2-A1E0D4A44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998" y="1810631"/>
                <a:ext cx="48487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838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700F4D-0447-4FEA-BA8A-72F53D8F8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38"/>
          <a:stretch/>
        </p:blipFill>
        <p:spPr>
          <a:xfrm>
            <a:off x="5359022" y="945919"/>
            <a:ext cx="7112682" cy="46486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BB76EF8-95DF-40C3-B15A-5814F79A2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3394"/>
            <a:ext cx="6015889" cy="36953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AD78AF1-5FF9-4959-98B0-F239475A9CF1}"/>
              </a:ext>
            </a:extLst>
          </p:cNvPr>
          <p:cNvSpPr txBox="1"/>
          <p:nvPr/>
        </p:nvSpPr>
        <p:spPr>
          <a:xfrm>
            <a:off x="2122415" y="620785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Modify the stress term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EBC4417-425E-42F4-A71D-6E74CC36368D}"/>
                  </a:ext>
                </a:extLst>
              </p:cNvPr>
              <p:cNvSpPr txBox="1"/>
              <p:nvPr/>
            </p:nvSpPr>
            <p:spPr>
              <a:xfrm>
                <a:off x="4703999" y="410720"/>
                <a:ext cx="1205586" cy="658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EBC4417-425E-42F4-A71D-6E74CC363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999" y="410720"/>
                <a:ext cx="1205586" cy="6580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0E11339E-BD49-4D8B-A6B6-78DBE9472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80" y="5153349"/>
            <a:ext cx="6179052" cy="1586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1CE8BBD-7558-4873-9714-DF4D88FF543D}"/>
                  </a:ext>
                </a:extLst>
              </p:cNvPr>
              <p:cNvSpPr txBox="1"/>
              <p:nvPr/>
            </p:nvSpPr>
            <p:spPr>
              <a:xfrm>
                <a:off x="2826069" y="2989942"/>
                <a:ext cx="4979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1CE8BBD-7558-4873-9714-DF4D88FF5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069" y="2989942"/>
                <a:ext cx="49795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8685E00-4A16-4D70-9900-CD535DCD5E0E}"/>
                  </a:ext>
                </a:extLst>
              </p:cNvPr>
              <p:cNvSpPr txBox="1"/>
              <p:nvPr/>
            </p:nvSpPr>
            <p:spPr>
              <a:xfrm>
                <a:off x="4211364" y="4589408"/>
                <a:ext cx="492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8685E00-4A16-4D70-9900-CD535DCD5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364" y="4589408"/>
                <a:ext cx="4926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D16DEA5-1D78-480D-9090-3AA3D0694425}"/>
                  </a:ext>
                </a:extLst>
              </p:cNvPr>
              <p:cNvSpPr txBox="1"/>
              <p:nvPr/>
            </p:nvSpPr>
            <p:spPr>
              <a:xfrm>
                <a:off x="10236790" y="5245035"/>
                <a:ext cx="492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D16DEA5-1D78-480D-9090-3AA3D0694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6790" y="5245035"/>
                <a:ext cx="4926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7615F5D-EC27-4C4F-BDC1-0B1F7660D90D}"/>
                  </a:ext>
                </a:extLst>
              </p:cNvPr>
              <p:cNvSpPr txBox="1"/>
              <p:nvPr/>
            </p:nvSpPr>
            <p:spPr>
              <a:xfrm>
                <a:off x="8878485" y="3163021"/>
                <a:ext cx="4979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7615F5D-EC27-4C4F-BDC1-0B1F7660D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485" y="3163021"/>
                <a:ext cx="49795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头: 右 14">
            <a:extLst>
              <a:ext uri="{FF2B5EF4-FFF2-40B4-BE49-F238E27FC236}">
                <a16:creationId xmlns:a16="http://schemas.microsoft.com/office/drawing/2014/main" id="{AC9478C7-8460-4768-B40E-FA0A59954DD2}"/>
              </a:ext>
            </a:extLst>
          </p:cNvPr>
          <p:cNvSpPr/>
          <p:nvPr/>
        </p:nvSpPr>
        <p:spPr>
          <a:xfrm rot="19466718">
            <a:off x="8579404" y="5469869"/>
            <a:ext cx="1699925" cy="689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2282625-EF12-480C-808C-74B58FE470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4535" y="1331090"/>
            <a:ext cx="571529" cy="342917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8E485D-CED1-411B-8755-A7C463AD69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20471" y="1804243"/>
            <a:ext cx="571529" cy="342917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10A1528-BA58-4731-BCF1-EB9A1070C26D}"/>
              </a:ext>
            </a:extLst>
          </p:cNvPr>
          <p:cNvSpPr txBox="1"/>
          <p:nvPr/>
        </p:nvSpPr>
        <p:spPr>
          <a:xfrm>
            <a:off x="319119" y="214890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A~60 H~1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737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F5FB922-D2FC-99C5-28A9-EF333BF98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12539B2-F07E-4F4C-B1B7-9BF4FCA64CAD}"/>
                  </a:ext>
                </a:extLst>
              </p:cNvPr>
              <p:cNvSpPr txBox="1"/>
              <p:nvPr/>
            </p:nvSpPr>
            <p:spPr>
              <a:xfrm>
                <a:off x="1149291" y="1077857"/>
                <a:ext cx="8539992" cy="6186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Background and inspiration</a:t>
                </a:r>
              </a:p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Formation of the problem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Lame coeffs.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Depth-averaged flow description</a:t>
                </a:r>
              </a:p>
              <a:p>
                <a:pPr marL="914400" lvl="1" indent="-457200">
                  <a:buFontTx/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Velocity profile assumption and boundary conditions</a:t>
                </a:r>
              </a:p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Stability analysis</a:t>
                </a:r>
              </a:p>
              <a:p>
                <a:pPr marL="914400" lvl="1" indent="-457200">
                  <a:buFontTx/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Base and perturbation flows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Growth-rate in temporal stability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Criterion of instability</a:t>
                </a:r>
              </a:p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Numerical procedure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Characteristic matrix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Implicit method of solving dispersion relations</a:t>
                </a:r>
              </a:p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Results of Newtonian Fluids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Base flow results comparisons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Growth-rate, phase velocity and wavenumber relations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Stability phase diagram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Critical Re and inclination angle relation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Contour map of growth-rate in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𝑘</m:t>
                    </m:r>
                  </m:oMath>
                </a14:m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-space</a:t>
                </a:r>
              </a:p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Future work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Dimensionless Codes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Different constitutive relation models</a:t>
                </a:r>
              </a:p>
              <a:p>
                <a:pPr marL="914400" lvl="1" indent="-457200">
                  <a:buAutoNum type="arabicPeriod"/>
                </a:pPr>
                <a:endParaRPr lang="en-US" altLang="zh-CN" sz="2000" dirty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457200" indent="-457200">
                  <a:buAutoNum type="arabicPeriod"/>
                </a:pPr>
                <a:endParaRPr lang="en-US" altLang="zh-CN" sz="2000" dirty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457200" indent="-457200">
                  <a:buAutoNum type="arabicPeriod"/>
                </a:pPr>
                <a:endParaRPr lang="zh-CN" altLang="en-US" sz="2000" dirty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12539B2-F07E-4F4C-B1B7-9BF4FCA64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291" y="1077857"/>
                <a:ext cx="8539992" cy="6186309"/>
              </a:xfrm>
              <a:prstGeom prst="rect">
                <a:avLst/>
              </a:prstGeom>
              <a:blipFill>
                <a:blip r:embed="rId3"/>
                <a:stretch>
                  <a:fillRect l="-286" t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613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72729B0-72E4-4E96-9D06-60FA8C298C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838200"/>
            <a:ext cx="6705600" cy="1400175"/>
          </a:xfrm>
        </p:spPr>
        <p:txBody>
          <a:bodyPr/>
          <a:lstStyle/>
          <a:p>
            <a:r>
              <a:rPr lang="en-US" altLang="zh-CN" dirty="0"/>
              <a:t>Use dimensionless form to recalculate all things</a:t>
            </a:r>
          </a:p>
          <a:p>
            <a:endParaRPr lang="en-US" altLang="zh-CN" dirty="0"/>
          </a:p>
          <a:p>
            <a:r>
              <a:rPr lang="en-US" altLang="zh-CN" dirty="0"/>
              <a:t>Choose different constitutive model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43A1A52-9019-4655-AD56-E743A7BB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Future work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E391F3-CBA7-4B01-8861-F23D67292A58}"/>
              </a:ext>
            </a:extLst>
          </p:cNvPr>
          <p:cNvSpPr txBox="1"/>
          <p:nvPr/>
        </p:nvSpPr>
        <p:spPr>
          <a:xfrm>
            <a:off x="304800" y="2233025"/>
            <a:ext cx="6954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Solve Orr-Sommerfeld equations without surface tension</a:t>
            </a:r>
            <a:endParaRPr lang="zh-CN" altLang="en-US" sz="2000" dirty="0" err="1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EFC9C1F-9C8D-4177-ADE0-5CB53C9D1D06}"/>
                  </a:ext>
                </a:extLst>
              </p:cNvPr>
              <p:cNvSpPr txBox="1"/>
              <p:nvPr/>
            </p:nvSpPr>
            <p:spPr>
              <a:xfrm>
                <a:off x="5326295" y="1382495"/>
                <a:ext cx="1205586" cy="658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EFC9C1F-9C8D-4177-ADE0-5CB53C9D1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295" y="1382495"/>
                <a:ext cx="1205586" cy="6580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5048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F5FB922-D2FC-99C5-28A9-EF333BF98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12539B2-F07E-4F4C-B1B7-9BF4FCA64CAD}"/>
                  </a:ext>
                </a:extLst>
              </p:cNvPr>
              <p:cNvSpPr txBox="1"/>
              <p:nvPr/>
            </p:nvSpPr>
            <p:spPr>
              <a:xfrm>
                <a:off x="1149291" y="1077857"/>
                <a:ext cx="8539992" cy="6186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Background and inspiration</a:t>
                </a:r>
              </a:p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Formation of the problem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Lame coeffs.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Depth-averaged flow description</a:t>
                </a:r>
              </a:p>
              <a:p>
                <a:pPr marL="914400" lvl="1" indent="-457200">
                  <a:buFontTx/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Velocity profile assumption and boundary conditions</a:t>
                </a:r>
              </a:p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Stability analysis</a:t>
                </a:r>
              </a:p>
              <a:p>
                <a:pPr marL="914400" lvl="1" indent="-457200">
                  <a:buFontTx/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Base and perturbation flows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Growth-rate in temporal stability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Criterion of instability</a:t>
                </a:r>
              </a:p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Numerical procedure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Characteristic matrix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Implicit method of solving dispersion relations</a:t>
                </a:r>
              </a:p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Results of Newtonian Fluids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Base flow results comparisons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Growth-rate, phase velocity and wavenumber relations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Stability phase diagram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Critical Re and inclination angle relation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Contour map of growth-rate in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𝑘</m:t>
                    </m:r>
                  </m:oMath>
                </a14:m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-space</a:t>
                </a:r>
              </a:p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Future work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Dimensionless Codes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Different constitutive relation models</a:t>
                </a:r>
              </a:p>
              <a:p>
                <a:pPr marL="914400" lvl="1" indent="-457200">
                  <a:buAutoNum type="arabicPeriod"/>
                </a:pPr>
                <a:endParaRPr lang="en-US" altLang="zh-CN" sz="2000" dirty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457200" indent="-457200">
                  <a:buAutoNum type="arabicPeriod"/>
                </a:pPr>
                <a:endParaRPr lang="en-US" altLang="zh-CN" sz="2000" dirty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457200" indent="-457200">
                  <a:buAutoNum type="arabicPeriod"/>
                </a:pPr>
                <a:endParaRPr lang="zh-CN" altLang="en-US" sz="2000" dirty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12539B2-F07E-4F4C-B1B7-9BF4FCA64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291" y="1077857"/>
                <a:ext cx="8539992" cy="6186309"/>
              </a:xfrm>
              <a:prstGeom prst="rect">
                <a:avLst/>
              </a:prstGeom>
              <a:blipFill>
                <a:blip r:embed="rId3"/>
                <a:stretch>
                  <a:fillRect l="-286" t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01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D4DB43B-62F3-4161-917D-3AFA0EAFBF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838200"/>
            <a:ext cx="11696700" cy="5076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Altshuler, E., O. Ramos, E. Martínez, A. J. Batista-Leyva, A. Rivera and K. E. Bassler (2003). "Sandpile Formation by Revolving Rivers." Physical Review Letters 91(1): 014501.</a:t>
            </a:r>
          </a:p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Altshuler, E., R. Toussaint, E. Martínez, O. Sotolongo-Costa, J. Schmittbuhl and K. J. Måløy (2008). "Revolving rivers in sandpiles: From continuous to intermittent flows." Physical Review E 77(3): 031305.</a:t>
            </a:r>
          </a:p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Zhou, G., &amp; Prosperetti, A. (2022). Hydraulic jump on the surface of a cone. Journal of Fluid Mechanics, 951, A20. doi:10.1017/jfm.2022.777</a:t>
            </a:r>
          </a:p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Julia Zayko, Margarita Eglit; Stability of downslope flows to two-dimensional perturbations. Physics of Fluids 1 August 2019; 31 (8): 086601. https://doi.org/10.1063/1.5109314</a:t>
            </a:r>
          </a:p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Allouche, M. H., S. Millet, V. Botton, D. Henry, H. Ben Hadid and F. Rousset (2015). "Stability of a flow down an incline with respect to two-dimensional and three-dimensional disturbances for Newtonian and non-Newtonian fluids." Physical Review E 92(6): 063010.</a:t>
            </a:r>
          </a:p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Benjamin, T. (1957). Wave formation in laminar flow down an inclined plane. Journal of Fluid Mechanics, 2(6), 554-573. doi:10.1017/S0022112057000373</a:t>
            </a:r>
          </a:p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Chia‐Shun Yih; Stability of Liquid Flow down an Inclined Plane. Phys. Fluids 1 March 1963; 6 (3): 321–334. https://doi.org/10.1063/1.1706737</a:t>
            </a:r>
          </a:p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Liu, J., Paul, J., &amp; Gollub, J. (1993). Measurements of the primary instabilities of film flows. Journal of Fluid Mechanics, 250, 69-101. doi:10.1017/S0022112093001387</a:t>
            </a:r>
          </a:p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Anshus, B.E. and Goren, S.L. (1966), A method of getting approximate solutions to the orr-sommerfeld equation for flow on a vertical wall. AIChE J., 12: 1004-1008.https://doi.org/10.1002/aic.690120529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BF39585-FAC7-4904-A858-0B6333D3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Ref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4761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>
            <a:spLocks/>
          </p:cNvSpPr>
          <p:nvPr/>
        </p:nvSpPr>
        <p:spPr>
          <a:xfrm>
            <a:off x="3843556" y="2844916"/>
            <a:ext cx="4343400" cy="11681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dirty="0">
                <a:solidFill>
                  <a:srgbClr val="0070C0"/>
                </a:solidFill>
                <a:latin typeface="Arial"/>
                <a:ea typeface="黑体"/>
              </a:rPr>
              <a:t>Thanks!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452945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8741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A5E41E9-0E73-4C34-ADD5-4E101A1E3F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838200"/>
            <a:ext cx="11582400" cy="378204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The observation of instability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8BE9C40-EB15-430A-A32F-0A992D233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4BF7F8-139D-4D1A-AFA8-EB4AB6F98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913" y="1238310"/>
            <a:ext cx="4445494" cy="4978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6A19D0-858D-4BA8-8E83-D97A0AA4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048" y="2702074"/>
            <a:ext cx="4259346" cy="27759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1ED8D3-E8B7-4C1A-B775-5671413995A5}"/>
              </a:ext>
            </a:extLst>
          </p:cNvPr>
          <p:cNvSpPr txBox="1"/>
          <p:nvPr/>
        </p:nvSpPr>
        <p:spPr>
          <a:xfrm>
            <a:off x="1030048" y="1241832"/>
            <a:ext cx="4293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Flow develops on a downward-sloping incline</a:t>
            </a:r>
            <a:endParaRPr lang="zh-CN" altLang="en-US" sz="1600" dirty="0" err="1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B74787F-914D-4680-A01C-62C7B1A8635A}"/>
              </a:ext>
            </a:extLst>
          </p:cNvPr>
          <p:cNvSpPr/>
          <p:nvPr/>
        </p:nvSpPr>
        <p:spPr>
          <a:xfrm>
            <a:off x="1030048" y="1750883"/>
            <a:ext cx="4293163" cy="4705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Instability leads to the propagation of wave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F53E51C-3A58-465C-9F3E-397BB28164B5}"/>
              </a:ext>
            </a:extLst>
          </p:cNvPr>
          <p:cNvSpPr txBox="1"/>
          <p:nvPr/>
        </p:nvSpPr>
        <p:spPr>
          <a:xfrm>
            <a:off x="6325970" y="899756"/>
            <a:ext cx="1345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Ripple exists</a:t>
            </a:r>
            <a:endParaRPr lang="zh-CN" altLang="en-US" sz="1600" dirty="0" err="1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276544-9E6A-4F27-93C0-334E19622F70}"/>
              </a:ext>
            </a:extLst>
          </p:cNvPr>
          <p:cNvSpPr/>
          <p:nvPr/>
        </p:nvSpPr>
        <p:spPr>
          <a:xfrm>
            <a:off x="994037" y="5696634"/>
            <a:ext cx="51019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181817"/>
                </a:solidFill>
                <a:latin typeface="noto sans"/>
              </a:rPr>
              <a:t>Liu, J., Paul, J., &amp; Gollub, J. (1993). Measurements of the primary instabilities of film flows. </a:t>
            </a:r>
            <a:r>
              <a:rPr lang="en-US" altLang="zh-CN" sz="1200" i="1" dirty="0">
                <a:solidFill>
                  <a:srgbClr val="181817"/>
                </a:solidFill>
                <a:latin typeface="noto sans"/>
              </a:rPr>
              <a:t>Journal of Fluid Mechanics,</a:t>
            </a:r>
            <a:r>
              <a:rPr lang="en-US" altLang="zh-CN" sz="1200" dirty="0">
                <a:solidFill>
                  <a:srgbClr val="181817"/>
                </a:solidFill>
                <a:latin typeface="noto sans"/>
              </a:rPr>
              <a:t> </a:t>
            </a:r>
            <a:r>
              <a:rPr lang="en-US" altLang="zh-CN" sz="1200" i="1" dirty="0">
                <a:solidFill>
                  <a:srgbClr val="181817"/>
                </a:solidFill>
                <a:latin typeface="noto sans"/>
              </a:rPr>
              <a:t>250</a:t>
            </a:r>
            <a:r>
              <a:rPr lang="en-US" altLang="zh-CN" sz="1200" dirty="0">
                <a:solidFill>
                  <a:srgbClr val="181817"/>
                </a:solidFill>
                <a:latin typeface="noto sans"/>
              </a:rPr>
              <a:t>, 69-101. doi:10.1017/S0022112093001387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82795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A5E41E9-0E73-4C34-ADD5-4E101A1E3F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838200"/>
            <a:ext cx="11582400" cy="378204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The observation of instability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8BE9C40-EB15-430A-A32F-0A992D233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Inspiration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1ED8D3-E8B7-4C1A-B775-5671413995A5}"/>
              </a:ext>
            </a:extLst>
          </p:cNvPr>
          <p:cNvSpPr txBox="1"/>
          <p:nvPr/>
        </p:nvSpPr>
        <p:spPr>
          <a:xfrm>
            <a:off x="1030048" y="1241832"/>
            <a:ext cx="4293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Flow develops on a downward-sloping incline</a:t>
            </a:r>
            <a:endParaRPr lang="zh-CN" altLang="en-US" sz="1600" dirty="0" err="1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B74787F-914D-4680-A01C-62C7B1A8635A}"/>
              </a:ext>
            </a:extLst>
          </p:cNvPr>
          <p:cNvSpPr/>
          <p:nvPr/>
        </p:nvSpPr>
        <p:spPr>
          <a:xfrm>
            <a:off x="1030047" y="1764784"/>
            <a:ext cx="4293163" cy="4705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Instability leads to the propagation of wave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53C8BE-AA99-44C6-AE6A-B78CECE8446F}"/>
              </a:ext>
            </a:extLst>
          </p:cNvPr>
          <p:cNvSpPr txBox="1"/>
          <p:nvPr/>
        </p:nvSpPr>
        <p:spPr>
          <a:xfrm>
            <a:off x="771787" y="3053593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Flat incline</a:t>
            </a:r>
            <a:endParaRPr lang="zh-CN" altLang="en-US" sz="2000" dirty="0" err="1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FD6D3C-05A8-489B-A1BB-E887951F3904}"/>
              </a:ext>
            </a:extLst>
          </p:cNvPr>
          <p:cNvSpPr txBox="1"/>
          <p:nvPr/>
        </p:nvSpPr>
        <p:spPr>
          <a:xfrm>
            <a:off x="889233" y="3892492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Fluid</a:t>
            </a:r>
            <a:endParaRPr lang="zh-CN" altLang="en-US" sz="2000" dirty="0" err="1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3E23430B-7E45-42C7-82F8-188D01E7F243}"/>
              </a:ext>
            </a:extLst>
          </p:cNvPr>
          <p:cNvSpPr/>
          <p:nvPr/>
        </p:nvSpPr>
        <p:spPr>
          <a:xfrm>
            <a:off x="2483140" y="3112084"/>
            <a:ext cx="545285" cy="283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859B2CC5-7AA7-47F7-B6E3-B2AE89DD1D85}"/>
              </a:ext>
            </a:extLst>
          </p:cNvPr>
          <p:cNvSpPr/>
          <p:nvPr/>
        </p:nvSpPr>
        <p:spPr>
          <a:xfrm>
            <a:off x="2483140" y="3950983"/>
            <a:ext cx="545285" cy="283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37D2FB-43DB-46D8-876E-CF99E0D6CD12}"/>
              </a:ext>
            </a:extLst>
          </p:cNvPr>
          <p:cNvSpPr txBox="1"/>
          <p:nvPr/>
        </p:nvSpPr>
        <p:spPr>
          <a:xfrm>
            <a:off x="3327212" y="3053593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Conical surface</a:t>
            </a:r>
            <a:endParaRPr lang="zh-CN" altLang="en-US" sz="2000" dirty="0" err="1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875E768B-07DC-4C12-B61F-AC735FBB4AB2}"/>
                  </a:ext>
                </a:extLst>
              </p:cNvPr>
              <p:cNvSpPr/>
              <p:nvPr/>
            </p:nvSpPr>
            <p:spPr>
              <a:xfrm>
                <a:off x="6014507" y="2972667"/>
                <a:ext cx="2886212" cy="47058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3D analysis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875E768B-07DC-4C12-B61F-AC735FBB4A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507" y="2972667"/>
                <a:ext cx="2886212" cy="470581"/>
              </a:xfrm>
              <a:prstGeom prst="roundRect">
                <a:avLst/>
              </a:prstGeom>
              <a:blipFill>
                <a:blip r:embed="rId2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96310422-DF60-4BFF-BE40-84F357BC02AC}"/>
              </a:ext>
            </a:extLst>
          </p:cNvPr>
          <p:cNvSpPr txBox="1"/>
          <p:nvPr/>
        </p:nvSpPr>
        <p:spPr>
          <a:xfrm>
            <a:off x="3327212" y="3892492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Granular flow</a:t>
            </a:r>
            <a:endParaRPr lang="zh-CN" altLang="en-US" sz="2000" dirty="0" err="1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0D30E37-B3ED-4325-8D57-52C654FCA7E8}"/>
              </a:ext>
            </a:extLst>
          </p:cNvPr>
          <p:cNvSpPr/>
          <p:nvPr/>
        </p:nvSpPr>
        <p:spPr>
          <a:xfrm>
            <a:off x="6014507" y="3822021"/>
            <a:ext cx="2886212" cy="4705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dif constitutive model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内容占位符 1">
            <a:extLst>
              <a:ext uri="{FF2B5EF4-FFF2-40B4-BE49-F238E27FC236}">
                <a16:creationId xmlns:a16="http://schemas.microsoft.com/office/drawing/2014/main" id="{2C16DE93-3FCB-4842-9CA7-D7C857289851}"/>
              </a:ext>
            </a:extLst>
          </p:cNvPr>
          <p:cNvSpPr txBox="1">
            <a:spLocks/>
          </p:cNvSpPr>
          <p:nvPr/>
        </p:nvSpPr>
        <p:spPr>
          <a:xfrm>
            <a:off x="304800" y="4795463"/>
            <a:ext cx="11582400" cy="3782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sz="1800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sz="1400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sz="1400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The observation of sandpiles instability</a:t>
            </a:r>
          </a:p>
          <a:p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7AD17B3-32DC-4A6C-87D5-684B5BC37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529" y="4671375"/>
            <a:ext cx="5607338" cy="182254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B7FBD4CC-4AF0-42E6-9737-410367273C18}"/>
              </a:ext>
            </a:extLst>
          </p:cNvPr>
          <p:cNvSpPr/>
          <p:nvPr/>
        </p:nvSpPr>
        <p:spPr>
          <a:xfrm>
            <a:off x="436228" y="5570589"/>
            <a:ext cx="53353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42021"/>
                </a:solidFill>
                <a:latin typeface="YmlnmxWgtrswDxsdwxAGaramondPro-Regular"/>
              </a:rPr>
              <a:t>Altshuler, E., Ramos, O., Martínez, E., Batista-Leyva, A. J., Rivera, A., &amp; Bassler, K. E. (2003). Sandpile formation by revolving rivers. </a:t>
            </a:r>
            <a:r>
              <a:rPr lang="en-US" altLang="zh-CN" sz="1200" i="1" dirty="0">
                <a:solidFill>
                  <a:srgbClr val="242021"/>
                </a:solidFill>
                <a:latin typeface="DsjxbjTtdttdRqgcqfAGaramondPro-Italic"/>
              </a:rPr>
              <a:t>Physical Review Letters, 91,</a:t>
            </a:r>
            <a:r>
              <a:rPr lang="en-US" altLang="zh-CN" sz="1200" dirty="0">
                <a:solidFill>
                  <a:srgbClr val="242021"/>
                </a:solidFill>
                <a:latin typeface="YmlnmxWgtrswDxsdwxAGaramondPro-Regular"/>
              </a:rPr>
              <a:t>014501</a:t>
            </a:r>
            <a:r>
              <a:rPr lang="en-US" altLang="zh-CN" sz="1200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576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1853D6-9942-4114-93E8-EFA9A7573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Motivation and goals</a:t>
            </a:r>
            <a:endParaRPr lang="zh-CN" altLang="en-US" dirty="0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F963EA50-76A4-471C-84A5-F09B15B54E1D}"/>
              </a:ext>
            </a:extLst>
          </p:cNvPr>
          <p:cNvSpPr txBox="1">
            <a:spLocks/>
          </p:cNvSpPr>
          <p:nvPr/>
        </p:nvSpPr>
        <p:spPr>
          <a:xfrm>
            <a:off x="304800" y="1014038"/>
            <a:ext cx="11582400" cy="3782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sz="1800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sz="1400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sz="1400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The observation of sandpiles instability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44CE54-9DC7-4A82-AFFB-C6A6EC3B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529" y="889950"/>
            <a:ext cx="5607338" cy="18225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F8B204C-C1C1-4E4E-9C6E-A656DC0B9EB3}"/>
              </a:ext>
            </a:extLst>
          </p:cNvPr>
          <p:cNvSpPr/>
          <p:nvPr/>
        </p:nvSpPr>
        <p:spPr>
          <a:xfrm>
            <a:off x="436228" y="1789164"/>
            <a:ext cx="53353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42021"/>
                </a:solidFill>
                <a:latin typeface="YmlnmxWgtrswDxsdwxAGaramondPro-Regular"/>
              </a:rPr>
              <a:t>Altshuler, E., Ramos, O., Martínez, E., Batista-Leyva, A. J., Rivera, A., &amp; Bassler, K. E. (2003). Sandpile formation by revolving rivers. </a:t>
            </a:r>
            <a:r>
              <a:rPr lang="en-US" altLang="zh-CN" sz="1200" i="1" dirty="0">
                <a:solidFill>
                  <a:srgbClr val="242021"/>
                </a:solidFill>
                <a:latin typeface="DsjxbjTtdttdRqgcqfAGaramondPro-Italic"/>
              </a:rPr>
              <a:t>Physical Review Letters, 91,</a:t>
            </a:r>
            <a:r>
              <a:rPr lang="en-US" altLang="zh-CN" sz="1200" dirty="0">
                <a:solidFill>
                  <a:srgbClr val="242021"/>
                </a:solidFill>
                <a:latin typeface="YmlnmxWgtrswDxsdwxAGaramondPro-Regular"/>
              </a:rPr>
              <a:t>014501</a:t>
            </a:r>
            <a:r>
              <a:rPr lang="en-US" altLang="zh-CN" sz="1200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E241E77-4044-4DA6-A027-03C8483CF741}"/>
              </a:ext>
            </a:extLst>
          </p:cNvPr>
          <p:cNvSpPr/>
          <p:nvPr/>
        </p:nvSpPr>
        <p:spPr>
          <a:xfrm>
            <a:off x="3406584" y="3429000"/>
            <a:ext cx="4733925" cy="819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What conditions cause that instability?</a:t>
            </a:r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44A4327-010F-421E-B565-1FA2A46F6E3B}"/>
              </a:ext>
            </a:extLst>
          </p:cNvPr>
          <p:cNvSpPr/>
          <p:nvPr/>
        </p:nvSpPr>
        <p:spPr>
          <a:xfrm>
            <a:off x="3404663" y="4564586"/>
            <a:ext cx="4733925" cy="819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How will this instability develop or not?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8851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F5FB922-D2FC-99C5-28A9-EF333BF98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12539B2-F07E-4F4C-B1B7-9BF4FCA64CAD}"/>
                  </a:ext>
                </a:extLst>
              </p:cNvPr>
              <p:cNvSpPr txBox="1"/>
              <p:nvPr/>
            </p:nvSpPr>
            <p:spPr>
              <a:xfrm>
                <a:off x="1149291" y="1077857"/>
                <a:ext cx="8539992" cy="6186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Background and inspiration</a:t>
                </a:r>
              </a:p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Formation of the problem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Lame coeffs.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Depth-averaged flow description</a:t>
                </a:r>
              </a:p>
              <a:p>
                <a:pPr marL="914400" lvl="1" indent="-457200">
                  <a:buFontTx/>
                  <a:buAutoNum type="arabicPeriod"/>
                </a:pPr>
                <a:r>
                  <a:rPr lang="en-US" altLang="zh-CN" sz="1600" dirty="0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Velocity profile assumption and boundary conditions</a:t>
                </a:r>
              </a:p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Stability analysis</a:t>
                </a:r>
              </a:p>
              <a:p>
                <a:pPr marL="914400" lvl="1" indent="-457200">
                  <a:buFontTx/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Base and perturbation flows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Growth-rate in temporal stability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Criterion of instability</a:t>
                </a:r>
              </a:p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Numerical procedure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Characteristic matrix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Implicit method of solving dispersion relations</a:t>
                </a:r>
              </a:p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Results of Newtonian Fluids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Base flow results comparisons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Growth-rate, phase velocity and wavenumber relations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Stability phase diagram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Critical Re and inclination angle relation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Contour map of growth-rate in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𝑘</m:t>
                    </m:r>
                  </m:oMath>
                </a14:m>
                <a:r>
                  <a:rPr lang="en-US" altLang="zh-CN" sz="1600" dirty="0">
                    <a:solidFill>
                      <a:schemeClr val="bg1">
                        <a:lumMod val="6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-space</a:t>
                </a:r>
              </a:p>
              <a:p>
                <a:pPr marL="457200" indent="-457200">
                  <a:buAutoNum type="arabicPeriod"/>
                </a:pPr>
                <a:r>
                  <a:rPr lang="en-US" altLang="zh-CN" sz="1600" b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Future work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Dimensionless Codes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Different constitutive relation models</a:t>
                </a:r>
              </a:p>
              <a:p>
                <a:pPr marL="914400" lvl="1" indent="-457200">
                  <a:buAutoNum type="arabicPeriod"/>
                </a:pPr>
                <a:endParaRPr lang="en-US" altLang="zh-CN" sz="2000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457200" indent="-457200">
                  <a:buAutoNum type="arabicPeriod"/>
                </a:pPr>
                <a:endParaRPr lang="en-US" altLang="zh-CN" sz="2000" dirty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457200" indent="-457200">
                  <a:buAutoNum type="arabicPeriod"/>
                </a:pPr>
                <a:endParaRPr lang="zh-CN" altLang="en-US" sz="2000" dirty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12539B2-F07E-4F4C-B1B7-9BF4FCA64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291" y="1077857"/>
                <a:ext cx="8539992" cy="6186309"/>
              </a:xfrm>
              <a:prstGeom prst="rect">
                <a:avLst/>
              </a:prstGeom>
              <a:blipFill>
                <a:blip r:embed="rId3"/>
                <a:stretch>
                  <a:fillRect l="-286" t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701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4CBC8662-9C49-4E1E-A61D-F01E03FA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932" y="5118918"/>
            <a:ext cx="4082706" cy="1098619"/>
          </a:xfrm>
          <a:prstGeom prst="rect">
            <a:avLst/>
          </a:prstGeom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11A31EC-00E4-4410-9860-73424B3BD86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04800" y="1007660"/>
            <a:ext cx="4692891" cy="1765391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FE0E76B7-C7F8-4945-85D9-1DDC40880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Formation of the problem : Coordinates transformation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8C6BAE-6F31-456B-9D6E-2D885D74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526" y="1249205"/>
            <a:ext cx="3685551" cy="3813268"/>
          </a:xfrm>
          <a:prstGeom prst="rect">
            <a:avLst/>
          </a:prstGeom>
        </p:spPr>
      </p:pic>
      <p:sp>
        <p:nvSpPr>
          <p:cNvPr id="7" name="箭头: 下 6">
            <a:extLst>
              <a:ext uri="{FF2B5EF4-FFF2-40B4-BE49-F238E27FC236}">
                <a16:creationId xmlns:a16="http://schemas.microsoft.com/office/drawing/2014/main" id="{F091B131-006D-4269-BE2A-6BF8E92D85B0}"/>
              </a:ext>
            </a:extLst>
          </p:cNvPr>
          <p:cNvSpPr/>
          <p:nvPr/>
        </p:nvSpPr>
        <p:spPr>
          <a:xfrm>
            <a:off x="7542252" y="1485948"/>
            <a:ext cx="323966" cy="5637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DB32518-B76E-4BBD-B73B-76E5F6A8E05D}"/>
              </a:ext>
            </a:extLst>
          </p:cNvPr>
          <p:cNvCxnSpPr/>
          <p:nvPr/>
        </p:nvCxnSpPr>
        <p:spPr>
          <a:xfrm rot="1694851">
            <a:off x="8139727" y="2650658"/>
            <a:ext cx="675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60B7BAE-4981-4270-8215-1B13F1403F6C}"/>
              </a:ext>
            </a:extLst>
          </p:cNvPr>
          <p:cNvCxnSpPr/>
          <p:nvPr/>
        </p:nvCxnSpPr>
        <p:spPr>
          <a:xfrm rot="1694851" flipV="1">
            <a:off x="8302652" y="2003160"/>
            <a:ext cx="0" cy="518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圆柱形 9">
            <a:extLst>
              <a:ext uri="{FF2B5EF4-FFF2-40B4-BE49-F238E27FC236}">
                <a16:creationId xmlns:a16="http://schemas.microsoft.com/office/drawing/2014/main" id="{2AF50854-4FAF-4C9A-BC2C-FDF6362C3D19}"/>
              </a:ext>
            </a:extLst>
          </p:cNvPr>
          <p:cNvSpPr/>
          <p:nvPr/>
        </p:nvSpPr>
        <p:spPr>
          <a:xfrm>
            <a:off x="7474591" y="1090569"/>
            <a:ext cx="469783" cy="1048624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AA5A9C4-E54A-467A-B825-1D1D2DD1F8D5}"/>
              </a:ext>
            </a:extLst>
          </p:cNvPr>
          <p:cNvCxnSpPr/>
          <p:nvPr/>
        </p:nvCxnSpPr>
        <p:spPr>
          <a:xfrm>
            <a:off x="7684316" y="956345"/>
            <a:ext cx="260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1874324-A81D-425C-9E28-AD6151EA3016}"/>
                  </a:ext>
                </a:extLst>
              </p:cNvPr>
              <p:cNvSpPr txBox="1"/>
              <p:nvPr/>
            </p:nvSpPr>
            <p:spPr>
              <a:xfrm>
                <a:off x="7623170" y="623233"/>
                <a:ext cx="3823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1874324-A81D-425C-9E28-AD6151EA3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170" y="623233"/>
                <a:ext cx="38234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F367170-E7CD-4CA7-AEFF-85B747E3030F}"/>
                  </a:ext>
                </a:extLst>
              </p:cNvPr>
              <p:cNvSpPr txBox="1"/>
              <p:nvPr/>
            </p:nvSpPr>
            <p:spPr>
              <a:xfrm>
                <a:off x="8621407" y="2490827"/>
                <a:ext cx="3381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</m:oMath>
                  </m:oMathPara>
                </a14:m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F367170-E7CD-4CA7-AEFF-85B747E30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407" y="2490827"/>
                <a:ext cx="33810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5EA9C22-0FA9-49D3-82C6-1FD6C509C581}"/>
                  </a:ext>
                </a:extLst>
              </p:cNvPr>
              <p:cNvSpPr txBox="1"/>
              <p:nvPr/>
            </p:nvSpPr>
            <p:spPr>
              <a:xfrm>
                <a:off x="8367572" y="1870064"/>
                <a:ext cx="3381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</m:oMath>
                  </m:oMathPara>
                </a14:m>
                <a:endParaRPr lang="zh-CN" altLang="en-US" sz="20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5EA9C22-0FA9-49D3-82C6-1FD6C509C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572" y="1870064"/>
                <a:ext cx="33810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5CB767F-28D6-4D27-9657-5A6171580C9B}"/>
                  </a:ext>
                </a:extLst>
              </p:cNvPr>
              <p:cNvSpPr txBox="1"/>
              <p:nvPr/>
            </p:nvSpPr>
            <p:spPr>
              <a:xfrm>
                <a:off x="8198222" y="2251619"/>
                <a:ext cx="5584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⊙</m:t>
                      </m:r>
                      <m:r>
                        <a:rPr lang="en-US" altLang="zh-CN" sz="14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𝜃</m:t>
                      </m:r>
                    </m:oMath>
                  </m:oMathPara>
                </a14:m>
                <a:endParaRPr lang="zh-CN" altLang="en-US" sz="1400" dirty="0" err="1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5CB767F-28D6-4D27-9657-5A6171580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222" y="2251619"/>
                <a:ext cx="558423" cy="307777"/>
              </a:xfrm>
              <a:prstGeom prst="rect">
                <a:avLst/>
              </a:prstGeom>
              <a:blipFill>
                <a:blip r:embed="rId8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箭头: 下 26">
            <a:extLst>
              <a:ext uri="{FF2B5EF4-FFF2-40B4-BE49-F238E27FC236}">
                <a16:creationId xmlns:a16="http://schemas.microsoft.com/office/drawing/2014/main" id="{4D17F1B8-FB15-4738-B658-CBCDF1853A86}"/>
              </a:ext>
            </a:extLst>
          </p:cNvPr>
          <p:cNvSpPr/>
          <p:nvPr/>
        </p:nvSpPr>
        <p:spPr>
          <a:xfrm>
            <a:off x="3569480" y="2773051"/>
            <a:ext cx="335560" cy="4682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4DA00A8-68C0-4BB1-B508-218007B59B5B}"/>
              </a:ext>
            </a:extLst>
          </p:cNvPr>
          <p:cNvSpPr txBox="1"/>
          <p:nvPr/>
        </p:nvSpPr>
        <p:spPr>
          <a:xfrm>
            <a:off x="304800" y="3095546"/>
            <a:ext cx="2244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Lame coefficients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115EF69D-EE35-4210-8E0D-EB7F27AA67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2167" y="3585540"/>
            <a:ext cx="2343270" cy="927148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A62F398A-0D7D-4CFC-B22A-BC586D79A60A}"/>
              </a:ext>
            </a:extLst>
          </p:cNvPr>
          <p:cNvSpPr txBox="1"/>
          <p:nvPr/>
        </p:nvSpPr>
        <p:spPr>
          <a:xfrm>
            <a:off x="283109" y="4718808"/>
            <a:ext cx="653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Easily express differential derivations as the formal form</a:t>
            </a:r>
            <a:endParaRPr lang="zh-CN" altLang="en-US" sz="2000" dirty="0" err="1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80355346-3BC6-454B-9709-72E59942E2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296" y="5118918"/>
            <a:ext cx="2956636" cy="1336940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9416EB79-C8DC-4EC5-908C-0376D07B2372}"/>
              </a:ext>
            </a:extLst>
          </p:cNvPr>
          <p:cNvGrpSpPr/>
          <p:nvPr/>
        </p:nvGrpSpPr>
        <p:grpSpPr>
          <a:xfrm>
            <a:off x="7561283" y="4353731"/>
            <a:ext cx="3238841" cy="2331065"/>
            <a:chOff x="8505586" y="1396623"/>
            <a:chExt cx="3238841" cy="2331065"/>
          </a:xfrm>
        </p:grpSpPr>
        <p:sp>
          <p:nvSpPr>
            <p:cNvPr id="35" name="等腰三角形 3">
              <a:extLst>
                <a:ext uri="{FF2B5EF4-FFF2-40B4-BE49-F238E27FC236}">
                  <a16:creationId xmlns:a16="http://schemas.microsoft.com/office/drawing/2014/main" id="{8FC52A1F-5D14-4479-94E1-D71B2022778D}"/>
                </a:ext>
              </a:extLst>
            </p:cNvPr>
            <p:cNvSpPr/>
            <p:nvPr/>
          </p:nvSpPr>
          <p:spPr>
            <a:xfrm>
              <a:off x="9656672" y="2528033"/>
              <a:ext cx="2087755" cy="1199655"/>
            </a:xfrm>
            <a:custGeom>
              <a:avLst/>
              <a:gdLst>
                <a:gd name="connsiteX0" fmla="*/ 0 w 7422405"/>
                <a:gd name="connsiteY0" fmla="*/ 2699057 h 2699057"/>
                <a:gd name="connsiteX1" fmla="*/ 3711203 w 7422405"/>
                <a:gd name="connsiteY1" fmla="*/ 0 h 2699057"/>
                <a:gd name="connsiteX2" fmla="*/ 7422405 w 7422405"/>
                <a:gd name="connsiteY2" fmla="*/ 2699057 h 2699057"/>
                <a:gd name="connsiteX3" fmla="*/ 0 w 7422405"/>
                <a:gd name="connsiteY3" fmla="*/ 2699057 h 2699057"/>
                <a:gd name="connsiteX0" fmla="*/ 47296 w 3711202"/>
                <a:gd name="connsiteY0" fmla="*/ 2699057 h 2699057"/>
                <a:gd name="connsiteX1" fmla="*/ 0 w 3711202"/>
                <a:gd name="connsiteY1" fmla="*/ 0 h 2699057"/>
                <a:gd name="connsiteX2" fmla="*/ 3711202 w 3711202"/>
                <a:gd name="connsiteY2" fmla="*/ 2699057 h 2699057"/>
                <a:gd name="connsiteX3" fmla="*/ 47296 w 3711202"/>
                <a:gd name="connsiteY3" fmla="*/ 2699057 h 2699057"/>
                <a:gd name="connsiteX0" fmla="*/ 9459 w 3711202"/>
                <a:gd name="connsiteY0" fmla="*/ 2699057 h 2699057"/>
                <a:gd name="connsiteX1" fmla="*/ 0 w 3711202"/>
                <a:gd name="connsiteY1" fmla="*/ 0 h 2699057"/>
                <a:gd name="connsiteX2" fmla="*/ 3711202 w 3711202"/>
                <a:gd name="connsiteY2" fmla="*/ 2699057 h 2699057"/>
                <a:gd name="connsiteX3" fmla="*/ 9459 w 3711202"/>
                <a:gd name="connsiteY3" fmla="*/ 2699057 h 269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1202" h="2699057">
                  <a:moveTo>
                    <a:pt x="9459" y="2699057"/>
                  </a:moveTo>
                  <a:lnTo>
                    <a:pt x="0" y="0"/>
                  </a:lnTo>
                  <a:lnTo>
                    <a:pt x="3711202" y="2699057"/>
                  </a:lnTo>
                  <a:lnTo>
                    <a:pt x="9459" y="2699057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2FD3E7-C6EA-44AF-B455-F23BF30B72F6}"/>
                </a:ext>
              </a:extLst>
            </p:cNvPr>
            <p:cNvSpPr/>
            <p:nvPr/>
          </p:nvSpPr>
          <p:spPr>
            <a:xfrm>
              <a:off x="9601593" y="1611111"/>
              <a:ext cx="1098957" cy="1434518"/>
            </a:xfrm>
            <a:custGeom>
              <a:avLst/>
              <a:gdLst>
                <a:gd name="connsiteX0" fmla="*/ 0 w 1098957"/>
                <a:gd name="connsiteY0" fmla="*/ 0 h 1434518"/>
                <a:gd name="connsiteX1" fmla="*/ 192946 w 1098957"/>
                <a:gd name="connsiteY1" fmla="*/ 746620 h 1434518"/>
                <a:gd name="connsiteX2" fmla="*/ 1098957 w 1098957"/>
                <a:gd name="connsiteY2" fmla="*/ 1434518 h 143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8957" h="1434518">
                  <a:moveTo>
                    <a:pt x="0" y="0"/>
                  </a:moveTo>
                  <a:cubicBezTo>
                    <a:pt x="4893" y="253767"/>
                    <a:pt x="9787" y="507534"/>
                    <a:pt x="192946" y="746620"/>
                  </a:cubicBezTo>
                  <a:cubicBezTo>
                    <a:pt x="376105" y="985706"/>
                    <a:pt x="737531" y="1210112"/>
                    <a:pt x="1098957" y="143451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D08D2BE9-0C8B-49C0-A0AF-72B56B3097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8739" y="2710234"/>
              <a:ext cx="151774" cy="238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0932B8D0-8634-4D16-A977-940859332A88}"/>
                </a:ext>
              </a:extLst>
            </p:cNvPr>
            <p:cNvGrpSpPr/>
            <p:nvPr/>
          </p:nvGrpSpPr>
          <p:grpSpPr>
            <a:xfrm>
              <a:off x="8505586" y="1396623"/>
              <a:ext cx="1297884" cy="1166830"/>
              <a:chOff x="10589316" y="2403068"/>
              <a:chExt cx="1297884" cy="1166830"/>
            </a:xfrm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8B14DB68-6A34-4EC5-BFAD-3F3B4F2F822E}"/>
                  </a:ext>
                </a:extLst>
              </p:cNvPr>
              <p:cNvGrpSpPr/>
              <p:nvPr/>
            </p:nvGrpSpPr>
            <p:grpSpPr>
              <a:xfrm>
                <a:off x="10589316" y="2730008"/>
                <a:ext cx="1216155" cy="525821"/>
                <a:chOff x="10589316" y="2730008"/>
                <a:chExt cx="1216155" cy="525821"/>
              </a:xfrm>
            </p:grpSpPr>
            <p:grpSp>
              <p:nvGrpSpPr>
                <p:cNvPr id="44" name="组合 43">
                  <a:extLst>
                    <a:ext uri="{FF2B5EF4-FFF2-40B4-BE49-F238E27FC236}">
                      <a16:creationId xmlns:a16="http://schemas.microsoft.com/office/drawing/2014/main" id="{4CBF8BE7-D9D7-427B-A614-A60808FA90F1}"/>
                    </a:ext>
                  </a:extLst>
                </p:cNvPr>
                <p:cNvGrpSpPr/>
                <p:nvPr/>
              </p:nvGrpSpPr>
              <p:grpSpPr>
                <a:xfrm rot="1694851">
                  <a:off x="11130056" y="2730008"/>
                  <a:ext cx="675415" cy="518543"/>
                  <a:chOff x="3304452" y="2144110"/>
                  <a:chExt cx="1765738" cy="1166649"/>
                </a:xfrm>
              </p:grpSpPr>
              <p:cxnSp>
                <p:nvCxnSpPr>
                  <p:cNvPr id="46" name="直接箭头连接符 45">
                    <a:extLst>
                      <a:ext uri="{FF2B5EF4-FFF2-40B4-BE49-F238E27FC236}">
                        <a16:creationId xmlns:a16="http://schemas.microsoft.com/office/drawing/2014/main" id="{1A7CFC54-1B66-40E8-883E-9A7874357095}"/>
                      </a:ext>
                    </a:extLst>
                  </p:cNvPr>
                  <p:cNvCxnSpPr/>
                  <p:nvPr/>
                </p:nvCxnSpPr>
                <p:spPr>
                  <a:xfrm>
                    <a:off x="3304452" y="3310759"/>
                    <a:ext cx="1765738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接箭头连接符 46">
                    <a:extLst>
                      <a:ext uri="{FF2B5EF4-FFF2-40B4-BE49-F238E27FC236}">
                        <a16:creationId xmlns:a16="http://schemas.microsoft.com/office/drawing/2014/main" id="{60056E55-5C43-4866-B123-76F95AC59F6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304452" y="2144110"/>
                    <a:ext cx="0" cy="116664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3406D76B-5198-4D61-8C58-2D8580834C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589316" y="2948052"/>
                      <a:ext cx="55842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4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𝜃</m:t>
                            </m:r>
                            <m:r>
                              <a:rPr lang="en-US" altLang="zh-CN" sz="140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⊙</m:t>
                            </m:r>
                          </m:oMath>
                        </m:oMathPara>
                      </a14:m>
                      <a:endParaRPr lang="zh-CN" altLang="en-US" sz="1400" dirty="0" err="1">
                        <a:solidFill>
                          <a:schemeClr val="tx2">
                            <a:lumMod val="7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3406D76B-5198-4D61-8C58-2D8580834C9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89316" y="2948052"/>
                      <a:ext cx="558423" cy="30777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4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5C88AFB2-6E53-40ED-B4D5-FF013D168A17}"/>
                      </a:ext>
                    </a:extLst>
                  </p:cNvPr>
                  <p:cNvSpPr txBox="1"/>
                  <p:nvPr/>
                </p:nvSpPr>
                <p:spPr>
                  <a:xfrm>
                    <a:off x="11549095" y="3262121"/>
                    <a:ext cx="33810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oMath>
                      </m:oMathPara>
                    </a14:m>
                    <a:endParaRPr lang="zh-CN" altLang="en-US" sz="1400" dirty="0" err="1">
                      <a:solidFill>
                        <a:schemeClr val="tx2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5C88AFB2-6E53-40ED-B4D5-FF013D168A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49095" y="3262121"/>
                    <a:ext cx="338105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8D03FB43-52BA-4B6D-AF07-C4A15357FD6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10990" y="2403068"/>
                    <a:ext cx="33451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oMath>
                      </m:oMathPara>
                    </a14:m>
                    <a:endParaRPr lang="zh-CN" altLang="en-US" sz="1400" dirty="0" err="1">
                      <a:solidFill>
                        <a:schemeClr val="tx2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8D03FB43-52BA-4B6D-AF07-C4A15357FD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10990" y="2403068"/>
                    <a:ext cx="334514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4D8C06A7-E00E-4FC3-8449-71A12AD990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78363" y="3065858"/>
              <a:ext cx="151774" cy="238454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E964A112-E310-41F7-B0BB-7DC38988E565}"/>
                    </a:ext>
                  </a:extLst>
                </p:cNvPr>
                <p:cNvSpPr txBox="1"/>
                <p:nvPr/>
              </p:nvSpPr>
              <p:spPr>
                <a:xfrm>
                  <a:off x="10673786" y="2827720"/>
                  <a:ext cx="35971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1600" dirty="0" err="1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E964A112-E310-41F7-B0BB-7DC38988E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73786" y="2827720"/>
                  <a:ext cx="359714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4342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F0FABCD-A828-4C85-8A43-18D6AB2D2D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798" y="838200"/>
            <a:ext cx="10728702" cy="453705"/>
          </a:xfrm>
        </p:spPr>
        <p:txBody>
          <a:bodyPr>
            <a:normAutofit/>
          </a:bodyPr>
          <a:lstStyle/>
          <a:p>
            <a:r>
              <a:rPr lang="en-US" altLang="zh-CN" dirty="0"/>
              <a:t>Premise of this method: Horizontal length scales are much larger than the vertical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BD3910E-DDBB-49F7-9719-19E9264E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Formation of the problem: Depth-averaged method</a:t>
            </a:r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612EFDE-3690-4C33-8E17-C31EF07F54F7}"/>
              </a:ext>
            </a:extLst>
          </p:cNvPr>
          <p:cNvGrpSpPr/>
          <p:nvPr/>
        </p:nvGrpSpPr>
        <p:grpSpPr>
          <a:xfrm>
            <a:off x="8505586" y="1396623"/>
            <a:ext cx="3238841" cy="2331065"/>
            <a:chOff x="8505586" y="1396623"/>
            <a:chExt cx="3238841" cy="2331065"/>
          </a:xfrm>
        </p:grpSpPr>
        <p:sp>
          <p:nvSpPr>
            <p:cNvPr id="5" name="等腰三角形 3">
              <a:extLst>
                <a:ext uri="{FF2B5EF4-FFF2-40B4-BE49-F238E27FC236}">
                  <a16:creationId xmlns:a16="http://schemas.microsoft.com/office/drawing/2014/main" id="{95A27ABE-CE28-477B-806B-41708E29618B}"/>
                </a:ext>
              </a:extLst>
            </p:cNvPr>
            <p:cNvSpPr/>
            <p:nvPr/>
          </p:nvSpPr>
          <p:spPr>
            <a:xfrm>
              <a:off x="9656672" y="2528033"/>
              <a:ext cx="2087755" cy="1199655"/>
            </a:xfrm>
            <a:custGeom>
              <a:avLst/>
              <a:gdLst>
                <a:gd name="connsiteX0" fmla="*/ 0 w 7422405"/>
                <a:gd name="connsiteY0" fmla="*/ 2699057 h 2699057"/>
                <a:gd name="connsiteX1" fmla="*/ 3711203 w 7422405"/>
                <a:gd name="connsiteY1" fmla="*/ 0 h 2699057"/>
                <a:gd name="connsiteX2" fmla="*/ 7422405 w 7422405"/>
                <a:gd name="connsiteY2" fmla="*/ 2699057 h 2699057"/>
                <a:gd name="connsiteX3" fmla="*/ 0 w 7422405"/>
                <a:gd name="connsiteY3" fmla="*/ 2699057 h 2699057"/>
                <a:gd name="connsiteX0" fmla="*/ 47296 w 3711202"/>
                <a:gd name="connsiteY0" fmla="*/ 2699057 h 2699057"/>
                <a:gd name="connsiteX1" fmla="*/ 0 w 3711202"/>
                <a:gd name="connsiteY1" fmla="*/ 0 h 2699057"/>
                <a:gd name="connsiteX2" fmla="*/ 3711202 w 3711202"/>
                <a:gd name="connsiteY2" fmla="*/ 2699057 h 2699057"/>
                <a:gd name="connsiteX3" fmla="*/ 47296 w 3711202"/>
                <a:gd name="connsiteY3" fmla="*/ 2699057 h 2699057"/>
                <a:gd name="connsiteX0" fmla="*/ 9459 w 3711202"/>
                <a:gd name="connsiteY0" fmla="*/ 2699057 h 2699057"/>
                <a:gd name="connsiteX1" fmla="*/ 0 w 3711202"/>
                <a:gd name="connsiteY1" fmla="*/ 0 h 2699057"/>
                <a:gd name="connsiteX2" fmla="*/ 3711202 w 3711202"/>
                <a:gd name="connsiteY2" fmla="*/ 2699057 h 2699057"/>
                <a:gd name="connsiteX3" fmla="*/ 9459 w 3711202"/>
                <a:gd name="connsiteY3" fmla="*/ 2699057 h 269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1202" h="2699057">
                  <a:moveTo>
                    <a:pt x="9459" y="2699057"/>
                  </a:moveTo>
                  <a:lnTo>
                    <a:pt x="0" y="0"/>
                  </a:lnTo>
                  <a:lnTo>
                    <a:pt x="3711202" y="2699057"/>
                  </a:lnTo>
                  <a:lnTo>
                    <a:pt x="9459" y="2699057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F8FD8D5A-78BE-4471-92BC-DAF68F768BEC}"/>
                </a:ext>
              </a:extLst>
            </p:cNvPr>
            <p:cNvSpPr/>
            <p:nvPr/>
          </p:nvSpPr>
          <p:spPr>
            <a:xfrm>
              <a:off x="9601593" y="1611111"/>
              <a:ext cx="1098957" cy="1434518"/>
            </a:xfrm>
            <a:custGeom>
              <a:avLst/>
              <a:gdLst>
                <a:gd name="connsiteX0" fmla="*/ 0 w 1098957"/>
                <a:gd name="connsiteY0" fmla="*/ 0 h 1434518"/>
                <a:gd name="connsiteX1" fmla="*/ 192946 w 1098957"/>
                <a:gd name="connsiteY1" fmla="*/ 746620 h 1434518"/>
                <a:gd name="connsiteX2" fmla="*/ 1098957 w 1098957"/>
                <a:gd name="connsiteY2" fmla="*/ 1434518 h 143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8957" h="1434518">
                  <a:moveTo>
                    <a:pt x="0" y="0"/>
                  </a:moveTo>
                  <a:cubicBezTo>
                    <a:pt x="4893" y="253767"/>
                    <a:pt x="9787" y="507534"/>
                    <a:pt x="192946" y="746620"/>
                  </a:cubicBezTo>
                  <a:cubicBezTo>
                    <a:pt x="376105" y="985706"/>
                    <a:pt x="737531" y="1210112"/>
                    <a:pt x="1098957" y="143451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48AFFD42-1A19-4001-BF18-B4FFED171E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98739" y="2710234"/>
              <a:ext cx="151774" cy="238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D3576E9-C56E-4CC8-8E0A-3DBD41E70816}"/>
                </a:ext>
              </a:extLst>
            </p:cNvPr>
            <p:cNvGrpSpPr/>
            <p:nvPr/>
          </p:nvGrpSpPr>
          <p:grpSpPr>
            <a:xfrm>
              <a:off x="8505586" y="1396623"/>
              <a:ext cx="1297884" cy="1166830"/>
              <a:chOff x="10589316" y="2403068"/>
              <a:chExt cx="1297884" cy="1166830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50485831-EEE6-4699-927F-5E7189EF2A6F}"/>
                  </a:ext>
                </a:extLst>
              </p:cNvPr>
              <p:cNvGrpSpPr/>
              <p:nvPr/>
            </p:nvGrpSpPr>
            <p:grpSpPr>
              <a:xfrm>
                <a:off x="10589316" y="2730008"/>
                <a:ext cx="1216155" cy="525821"/>
                <a:chOff x="10589316" y="2730008"/>
                <a:chExt cx="1216155" cy="525821"/>
              </a:xfrm>
            </p:grpSpPr>
            <p:grpSp>
              <p:nvGrpSpPr>
                <p:cNvPr id="6" name="组合 5">
                  <a:extLst>
                    <a:ext uri="{FF2B5EF4-FFF2-40B4-BE49-F238E27FC236}">
                      <a16:creationId xmlns:a16="http://schemas.microsoft.com/office/drawing/2014/main" id="{7A097E76-EBEA-4877-AF65-ACC330597D92}"/>
                    </a:ext>
                  </a:extLst>
                </p:cNvPr>
                <p:cNvGrpSpPr/>
                <p:nvPr/>
              </p:nvGrpSpPr>
              <p:grpSpPr>
                <a:xfrm rot="1694851">
                  <a:off x="11130056" y="2730008"/>
                  <a:ext cx="675415" cy="518543"/>
                  <a:chOff x="3304452" y="2144110"/>
                  <a:chExt cx="1765738" cy="1166649"/>
                </a:xfrm>
              </p:grpSpPr>
              <p:cxnSp>
                <p:nvCxnSpPr>
                  <p:cNvPr id="7" name="直接箭头连接符 6">
                    <a:extLst>
                      <a:ext uri="{FF2B5EF4-FFF2-40B4-BE49-F238E27FC236}">
                        <a16:creationId xmlns:a16="http://schemas.microsoft.com/office/drawing/2014/main" id="{CBD897D0-B719-41AF-A275-FCD29040A807}"/>
                      </a:ext>
                    </a:extLst>
                  </p:cNvPr>
                  <p:cNvCxnSpPr/>
                  <p:nvPr/>
                </p:nvCxnSpPr>
                <p:spPr>
                  <a:xfrm>
                    <a:off x="3304452" y="3310759"/>
                    <a:ext cx="1765738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直接箭头连接符 7">
                    <a:extLst>
                      <a:ext uri="{FF2B5EF4-FFF2-40B4-BE49-F238E27FC236}">
                        <a16:creationId xmlns:a16="http://schemas.microsoft.com/office/drawing/2014/main" id="{B35FC337-1DE8-4B5E-9F3F-D2AF113F4E7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304452" y="2144110"/>
                    <a:ext cx="0" cy="116664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文本框 8">
                      <a:extLst>
                        <a:ext uri="{FF2B5EF4-FFF2-40B4-BE49-F238E27FC236}">
                          <a16:creationId xmlns:a16="http://schemas.microsoft.com/office/drawing/2014/main" id="{3A3D042B-8744-4A58-9C0B-541120F8DF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589316" y="2948052"/>
                      <a:ext cx="55842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400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𝜃</m:t>
                            </m:r>
                            <m:r>
                              <a:rPr lang="en-US" altLang="zh-CN" sz="140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⊙</m:t>
                            </m:r>
                          </m:oMath>
                        </m:oMathPara>
                      </a14:m>
                      <a:endParaRPr lang="zh-CN" altLang="en-US" sz="1400" dirty="0" err="1">
                        <a:solidFill>
                          <a:schemeClr val="tx2">
                            <a:lumMod val="7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" name="文本框 8">
                      <a:extLst>
                        <a:ext uri="{FF2B5EF4-FFF2-40B4-BE49-F238E27FC236}">
                          <a16:creationId xmlns:a16="http://schemas.microsoft.com/office/drawing/2014/main" id="{3A3D042B-8744-4A58-9C0B-541120F8DF3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89316" y="2948052"/>
                      <a:ext cx="558423" cy="30777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b="-4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540CDD97-BAEC-47E3-A7EB-FB1756801627}"/>
                      </a:ext>
                    </a:extLst>
                  </p:cNvPr>
                  <p:cNvSpPr txBox="1"/>
                  <p:nvPr/>
                </p:nvSpPr>
                <p:spPr>
                  <a:xfrm>
                    <a:off x="11549095" y="3262121"/>
                    <a:ext cx="33810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oMath>
                      </m:oMathPara>
                    </a14:m>
                    <a:endParaRPr lang="zh-CN" altLang="en-US" sz="1400" dirty="0" err="1">
                      <a:solidFill>
                        <a:schemeClr val="tx2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540CDD97-BAEC-47E3-A7EB-FB17568016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49095" y="3262121"/>
                    <a:ext cx="338105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12805135-F1C9-44E1-B378-92CEFB0AE1D8}"/>
                      </a:ext>
                    </a:extLst>
                  </p:cNvPr>
                  <p:cNvSpPr txBox="1"/>
                  <p:nvPr/>
                </p:nvSpPr>
                <p:spPr>
                  <a:xfrm>
                    <a:off x="11210990" y="2403068"/>
                    <a:ext cx="33451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oMath>
                      </m:oMathPara>
                    </a14:m>
                    <a:endParaRPr lang="zh-CN" altLang="en-US" sz="1400" dirty="0" err="1">
                      <a:solidFill>
                        <a:schemeClr val="tx2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12805135-F1C9-44E1-B378-92CEFB0AE1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10990" y="2403068"/>
                    <a:ext cx="334514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09E40FC4-FFBA-466B-ABF0-4689B42564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78363" y="3065858"/>
              <a:ext cx="151774" cy="238454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F7BE6D9-0981-4775-BF31-954E0F89E461}"/>
                    </a:ext>
                  </a:extLst>
                </p:cNvPr>
                <p:cNvSpPr txBox="1"/>
                <p:nvPr/>
              </p:nvSpPr>
              <p:spPr>
                <a:xfrm>
                  <a:off x="10673786" y="2827720"/>
                  <a:ext cx="35971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1600" dirty="0" err="1">
                    <a:solidFill>
                      <a:schemeClr val="tx2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F7BE6D9-0981-4775-BF31-954E0F89E4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73786" y="2827720"/>
                  <a:ext cx="359714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4886971-B682-49DE-809C-DB35A57C69A7}"/>
                  </a:ext>
                </a:extLst>
              </p:cNvPr>
              <p:cNvSpPr txBox="1"/>
              <p:nvPr/>
            </p:nvSpPr>
            <p:spPr>
              <a:xfrm>
                <a:off x="659809" y="2034203"/>
                <a:ext cx="74345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Integrate governing eqns. along the vertical direction from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</m:oMath>
                </a14:m>
                <a:endParaRPr lang="zh-CN" altLang="en-US" sz="20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4886971-B682-49DE-809C-DB35A57C6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09" y="2034203"/>
                <a:ext cx="7434599" cy="400110"/>
              </a:xfrm>
              <a:prstGeom prst="rect">
                <a:avLst/>
              </a:prstGeom>
              <a:blipFill>
                <a:blip r:embed="rId6"/>
                <a:stretch>
                  <a:fillRect l="-820" t="-7692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F03A492-0C42-423B-A1E8-F287BC6A82A1}"/>
                  </a:ext>
                </a:extLst>
              </p:cNvPr>
              <p:cNvSpPr txBox="1"/>
              <p:nvPr/>
            </p:nvSpPr>
            <p:spPr>
              <a:xfrm>
                <a:off x="4300599" y="1355792"/>
                <a:ext cx="14091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≪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CN" altLang="en-US" sz="20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F03A492-0C42-423B-A1E8-F287BC6A8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599" y="1355792"/>
                <a:ext cx="1409104" cy="400110"/>
              </a:xfrm>
              <a:prstGeom prst="rect">
                <a:avLst/>
              </a:prstGeom>
              <a:blipFill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箭头: 下 26">
            <a:extLst>
              <a:ext uri="{FF2B5EF4-FFF2-40B4-BE49-F238E27FC236}">
                <a16:creationId xmlns:a16="http://schemas.microsoft.com/office/drawing/2014/main" id="{A65520C0-5A1A-4F91-BAD5-09F45DE91187}"/>
              </a:ext>
            </a:extLst>
          </p:cNvPr>
          <p:cNvSpPr/>
          <p:nvPr/>
        </p:nvSpPr>
        <p:spPr>
          <a:xfrm>
            <a:off x="3453614" y="2517749"/>
            <a:ext cx="317634" cy="5719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60C18CD-EDD0-4808-B59E-9AD86AA596DD}"/>
                  </a:ext>
                </a:extLst>
              </p:cNvPr>
              <p:cNvSpPr txBox="1"/>
              <p:nvPr/>
            </p:nvSpPr>
            <p:spPr>
              <a:xfrm>
                <a:off x="659809" y="3178715"/>
                <a:ext cx="85262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Use the depth-average quantities to discuss the instability 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𝜃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plane </a:t>
                </a:r>
                <a:endParaRPr lang="zh-CN" altLang="en-US" sz="20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60C18CD-EDD0-4808-B59E-9AD86AA59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09" y="3178715"/>
                <a:ext cx="8526245" cy="400110"/>
              </a:xfrm>
              <a:prstGeom prst="rect">
                <a:avLst/>
              </a:prstGeom>
              <a:blipFill>
                <a:blip r:embed="rId8"/>
                <a:stretch>
                  <a:fillRect l="-715" t="-6061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内容占位符 1">
            <a:extLst>
              <a:ext uri="{FF2B5EF4-FFF2-40B4-BE49-F238E27FC236}">
                <a16:creationId xmlns:a16="http://schemas.microsoft.com/office/drawing/2014/main" id="{D1CE0148-51AE-4F1A-8AFF-F32ACC4ABFCB}"/>
              </a:ext>
            </a:extLst>
          </p:cNvPr>
          <p:cNvSpPr txBox="1">
            <a:spLocks/>
          </p:cNvSpPr>
          <p:nvPr/>
        </p:nvSpPr>
        <p:spPr>
          <a:xfrm>
            <a:off x="304799" y="3914292"/>
            <a:ext cx="8526245" cy="45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sz="1800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sz="1400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sz="1400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Question: Are we back to 2D perturbation problem? </a:t>
            </a:r>
            <a:r>
              <a:rPr lang="en-US" altLang="zh-CN" dirty="0">
                <a:solidFill>
                  <a:schemeClr val="tx1"/>
                </a:solidFill>
              </a:rPr>
              <a:t>Not exactly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2E0EC9A-FD6D-475E-AAB8-6ABFFB9F733F}"/>
                  </a:ext>
                </a:extLst>
              </p:cNvPr>
              <p:cNvSpPr txBox="1"/>
              <p:nvPr/>
            </p:nvSpPr>
            <p:spPr>
              <a:xfrm>
                <a:off x="659809" y="4558601"/>
                <a:ext cx="10085774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h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𝜃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becomes a new variable to describe averaged properties</a:t>
                </a:r>
              </a:p>
              <a:p>
                <a:endParaRPr lang="en-US" altLang="zh-CN" sz="20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altLang="zh-CN" sz="2000" dirty="0">
                    <a:latin typeface="Arial" pitchFamily="34" charset="0"/>
                    <a:cs typeface="Arial" pitchFamily="34" charset="0"/>
                  </a:rPr>
                  <a:t>System now can be described by using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𝜃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</a:p>
              <a:p>
                <a:endParaRPr lang="en-US" altLang="zh-CN" sz="20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altLang="zh-CN" sz="2000" dirty="0">
                    <a:latin typeface="Arial" pitchFamily="34" charset="0"/>
                    <a:cs typeface="Arial" pitchFamily="34" charset="0"/>
                  </a:rPr>
                  <a:t>Still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3D problem while using 2D perturbation theory (Introducing disturbance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𝑎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𝜃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</a:p>
              <a:p>
                <a:r>
                  <a:rPr lang="en-US" altLang="zh-CN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endParaRPr lang="zh-CN" altLang="en-US" sz="2000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2E0EC9A-FD6D-475E-AAB8-6ABFFB9F7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09" y="4558601"/>
                <a:ext cx="10085774" cy="1938992"/>
              </a:xfrm>
              <a:prstGeom prst="rect">
                <a:avLst/>
              </a:prstGeom>
              <a:blipFill>
                <a:blip r:embed="rId9"/>
                <a:stretch>
                  <a:fillRect l="-604" t="-15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232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000" dirty="0" err="1" smtClean="0">
            <a:solidFill>
              <a:schemeClr val="tx2">
                <a:lumMod val="75000"/>
              </a:schemeClr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11686</TotalTime>
  <Words>2325</Words>
  <Application>Microsoft Office PowerPoint</Application>
  <PresentationFormat>宽屏</PresentationFormat>
  <Paragraphs>382</Paragraphs>
  <Slides>32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DsjxbjTtdttdRqgcqfAGaramondPro-Italic</vt:lpstr>
      <vt:lpstr>YmlnmxWgtrswDxsdwxAGaramondPro-Regular</vt:lpstr>
      <vt:lpstr>等线</vt:lpstr>
      <vt:lpstr>微软雅黑</vt:lpstr>
      <vt:lpstr>Arial</vt:lpstr>
      <vt:lpstr>Calibri</vt:lpstr>
      <vt:lpstr>Cambria Math</vt:lpstr>
      <vt:lpstr>noto sans</vt:lpstr>
      <vt:lpstr>Times New Roman</vt:lpstr>
      <vt:lpstr>Office Theme</vt:lpstr>
      <vt:lpstr>PowerPoint 演示文稿</vt:lpstr>
      <vt:lpstr>Outline</vt:lpstr>
      <vt:lpstr>Outline</vt:lpstr>
      <vt:lpstr>Background</vt:lpstr>
      <vt:lpstr>Inspiration</vt:lpstr>
      <vt:lpstr>Motivation and goals</vt:lpstr>
      <vt:lpstr>Outline</vt:lpstr>
      <vt:lpstr>Formation of the problem : Coordinates transformation</vt:lpstr>
      <vt:lpstr>Formation of the problem: Depth-averaged method</vt:lpstr>
      <vt:lpstr>Formation of the problem: Velocity profile</vt:lpstr>
      <vt:lpstr>Outline</vt:lpstr>
      <vt:lpstr>Base flow</vt:lpstr>
      <vt:lpstr>Base flow</vt:lpstr>
      <vt:lpstr>Base flow</vt:lpstr>
      <vt:lpstr>Perturbation flow</vt:lpstr>
      <vt:lpstr>Perturbation flow</vt:lpstr>
      <vt:lpstr>Growth-rate in temporal stability</vt:lpstr>
      <vt:lpstr>Criterion of instability</vt:lpstr>
      <vt:lpstr>Criterion of instability</vt:lpstr>
      <vt:lpstr>Outline</vt:lpstr>
      <vt:lpstr>Numerical procedure: Characteristic matrix</vt:lpstr>
      <vt:lpstr>Numerical procedure: Implicit method of solving dispersion relations</vt:lpstr>
      <vt:lpstr>Outline</vt:lpstr>
      <vt:lpstr>Not polished diagrams</vt:lpstr>
      <vt:lpstr>PowerPoint 演示文稿</vt:lpstr>
      <vt:lpstr>PowerPoint 演示文稿</vt:lpstr>
      <vt:lpstr>PowerPoint 演示文稿</vt:lpstr>
      <vt:lpstr>Outline</vt:lpstr>
      <vt:lpstr>Future work</vt:lpstr>
      <vt:lpstr>Ref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HaoyuLu</dc:creator>
  <cp:lastModifiedBy>压抑 路</cp:lastModifiedBy>
  <cp:revision>127</cp:revision>
  <dcterms:created xsi:type="dcterms:W3CDTF">2022-07-07T00:54:03Z</dcterms:created>
  <dcterms:modified xsi:type="dcterms:W3CDTF">2024-03-18T02:09:11Z</dcterms:modified>
</cp:coreProperties>
</file>